
<file path=[Content_Types].xml><?xml version="1.0" encoding="utf-8"?>
<Types xmlns="http://schemas.openxmlformats.org/package/2006/content-types">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5"/>
  </p:sldMasterIdLst>
  <p:notesMasterIdLst>
    <p:notesMasterId r:id="rId6"/>
  </p:notesMasterIdLst>
  <p:sldIdLst>
    <p:sldId id="256" r:id="rId7"/>
    <p:sldId id="257" r:id="rId8"/>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B5554D61-E534-4CE7-9AF9-5BC7709CD410}">
  <a:tblStyle styleId="{B5554D61-E534-4CE7-9AF9-5BC7709CD410}"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5d56e04071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5d56e04071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g5d56e04071_0_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 name="Google Shape;61;g5d56e04071_0_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xml"/><Relationship Id="rId3" Type="http://schemas.openxmlformats.org/officeDocument/2006/relationships/image" Target="../media/image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xml"/><Relationship Id="rId3" Type="http://schemas.openxmlformats.org/officeDocument/2006/relationships/image" Target="../media/image4.png"/><Relationship Id="rId4" Type="http://schemas.openxmlformats.org/officeDocument/2006/relationships/image" Target="../media/image8.png"/><Relationship Id="rId10" Type="http://schemas.openxmlformats.org/officeDocument/2006/relationships/image" Target="../media/image6.png"/><Relationship Id="rId9" Type="http://schemas.openxmlformats.org/officeDocument/2006/relationships/image" Target="../media/image3.png"/><Relationship Id="rId5" Type="http://schemas.openxmlformats.org/officeDocument/2006/relationships/image" Target="../media/image2.png"/><Relationship Id="rId6" Type="http://schemas.openxmlformats.org/officeDocument/2006/relationships/image" Target="../media/image7.png"/><Relationship Id="rId7" Type="http://schemas.openxmlformats.org/officeDocument/2006/relationships/image" Target="../media/image1.png"/><Relationship Id="rId8"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nvSpPr>
        <p:spPr>
          <a:xfrm>
            <a:off x="144625" y="73050"/>
            <a:ext cx="4193700" cy="4997400"/>
          </a:xfrm>
          <a:prstGeom prst="rect">
            <a:avLst/>
          </a:prstGeom>
          <a:noFill/>
          <a:ln cap="flat" cmpd="sng" w="9525">
            <a:solidFill>
              <a:schemeClr val="lt1"/>
            </a:solidFill>
            <a:prstDash val="dash"/>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13"/>
          <p:cNvSpPr txBox="1"/>
          <p:nvPr/>
        </p:nvSpPr>
        <p:spPr>
          <a:xfrm>
            <a:off x="648175" y="150750"/>
            <a:ext cx="2980800" cy="562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2100">
                <a:latin typeface="Comic Sans MS"/>
                <a:ea typeface="Comic Sans MS"/>
                <a:cs typeface="Comic Sans MS"/>
                <a:sym typeface="Comic Sans MS"/>
              </a:rPr>
              <a:t>Class Curriculum Information</a:t>
            </a:r>
            <a:endParaRPr b="1" sz="2100">
              <a:latin typeface="Comic Sans MS"/>
              <a:ea typeface="Comic Sans MS"/>
              <a:cs typeface="Comic Sans MS"/>
              <a:sym typeface="Comic Sans MS"/>
            </a:endParaRPr>
          </a:p>
        </p:txBody>
      </p:sp>
      <p:sp>
        <p:nvSpPr>
          <p:cNvPr id="56" name="Google Shape;56;p13"/>
          <p:cNvSpPr txBox="1"/>
          <p:nvPr/>
        </p:nvSpPr>
        <p:spPr>
          <a:xfrm>
            <a:off x="648175" y="2895650"/>
            <a:ext cx="3186600" cy="867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2800">
                <a:solidFill>
                  <a:schemeClr val="dk1"/>
                </a:solidFill>
                <a:latin typeface="Comic Sans MS"/>
                <a:ea typeface="Comic Sans MS"/>
                <a:cs typeface="Comic Sans MS"/>
                <a:sym typeface="Comic Sans MS"/>
              </a:rPr>
              <a:t>Year 3</a:t>
            </a:r>
            <a:endParaRPr b="1" sz="28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rPr b="1" lang="en-GB" sz="2800">
                <a:solidFill>
                  <a:schemeClr val="dk1"/>
                </a:solidFill>
                <a:latin typeface="Comic Sans MS"/>
                <a:ea typeface="Comic Sans MS"/>
                <a:cs typeface="Comic Sans MS"/>
                <a:sym typeface="Comic Sans MS"/>
              </a:rPr>
              <a:t>Autumn Term 1</a:t>
            </a:r>
            <a:endParaRPr b="1" sz="28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rPr b="1" lang="en-GB" sz="2800">
                <a:solidFill>
                  <a:schemeClr val="dk1"/>
                </a:solidFill>
                <a:latin typeface="Comic Sans MS"/>
                <a:ea typeface="Comic Sans MS"/>
                <a:cs typeface="Comic Sans MS"/>
                <a:sym typeface="Comic Sans MS"/>
              </a:rPr>
              <a:t>2025/2026</a:t>
            </a:r>
            <a:endParaRPr b="1" sz="2800">
              <a:solidFill>
                <a:schemeClr val="dk1"/>
              </a:solidFill>
              <a:latin typeface="Comic Sans MS"/>
              <a:ea typeface="Comic Sans MS"/>
              <a:cs typeface="Comic Sans MS"/>
              <a:sym typeface="Comic Sans MS"/>
            </a:endParaRPr>
          </a:p>
        </p:txBody>
      </p:sp>
      <p:pic>
        <p:nvPicPr>
          <p:cNvPr id="57" name="Google Shape;57;p13"/>
          <p:cNvPicPr preferRelativeResize="0"/>
          <p:nvPr/>
        </p:nvPicPr>
        <p:blipFill>
          <a:blip r:embed="rId3">
            <a:alphaModFix/>
          </a:blip>
          <a:stretch>
            <a:fillRect/>
          </a:stretch>
        </p:blipFill>
        <p:spPr>
          <a:xfrm>
            <a:off x="1437825" y="1259250"/>
            <a:ext cx="1401500" cy="1394900"/>
          </a:xfrm>
          <a:prstGeom prst="rect">
            <a:avLst/>
          </a:prstGeom>
          <a:noFill/>
          <a:ln>
            <a:noFill/>
          </a:ln>
        </p:spPr>
      </p:pic>
      <p:sp>
        <p:nvSpPr>
          <p:cNvPr id="58" name="Google Shape;58;p13"/>
          <p:cNvSpPr txBox="1"/>
          <p:nvPr/>
        </p:nvSpPr>
        <p:spPr>
          <a:xfrm>
            <a:off x="4746275" y="150750"/>
            <a:ext cx="4193700" cy="4997400"/>
          </a:xfrm>
          <a:prstGeom prst="rect">
            <a:avLst/>
          </a:prstGeom>
          <a:noFill/>
          <a:ln cap="flat" cmpd="sng" w="9525">
            <a:solidFill>
              <a:schemeClr val="lt1"/>
            </a:solidFill>
            <a:prstDash val="dash"/>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GB" u="sng">
                <a:latin typeface="Comic Sans MS"/>
                <a:ea typeface="Comic Sans MS"/>
                <a:cs typeface="Comic Sans MS"/>
                <a:sym typeface="Comic Sans MS"/>
              </a:rPr>
              <a:t>CLASS NOTICES</a:t>
            </a:r>
            <a:endParaRPr b="1" u="sng">
              <a:latin typeface="Comic Sans MS"/>
              <a:ea typeface="Comic Sans MS"/>
              <a:cs typeface="Comic Sans MS"/>
              <a:sym typeface="Comic Sans MS"/>
            </a:endParaRPr>
          </a:p>
          <a:p>
            <a:pPr indent="0" lvl="0" marL="0" rtl="0" algn="l">
              <a:spcBef>
                <a:spcPts val="0"/>
              </a:spcBef>
              <a:spcAft>
                <a:spcPts val="0"/>
              </a:spcAft>
              <a:buNone/>
            </a:pPr>
            <a:r>
              <a:t/>
            </a:r>
            <a:endParaRPr b="1" sz="800" u="sng">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sz="1300">
                <a:solidFill>
                  <a:schemeClr val="dk1"/>
                </a:solidFill>
                <a:latin typeface="Comic Sans MS"/>
                <a:ea typeface="Comic Sans MS"/>
                <a:cs typeface="Comic Sans MS"/>
                <a:sym typeface="Comic Sans MS"/>
              </a:rPr>
              <a:t>Class Text</a:t>
            </a:r>
            <a:endParaRPr b="1" sz="13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lang="en-GB" sz="1000">
                <a:solidFill>
                  <a:schemeClr val="dk1"/>
                </a:solidFill>
                <a:latin typeface="Comic Sans MS"/>
                <a:ea typeface="Comic Sans MS"/>
                <a:cs typeface="Comic Sans MS"/>
                <a:sym typeface="Comic Sans MS"/>
              </a:rPr>
              <a:t>Our class text is </a:t>
            </a:r>
            <a:r>
              <a:rPr i="1" lang="en-GB" sz="1000">
                <a:solidFill>
                  <a:schemeClr val="dk1"/>
                </a:solidFill>
                <a:latin typeface="Comic Sans MS"/>
                <a:ea typeface="Comic Sans MS"/>
                <a:cs typeface="Comic Sans MS"/>
                <a:sym typeface="Comic Sans MS"/>
              </a:rPr>
              <a:t>The Wild Way Home</a:t>
            </a:r>
            <a:r>
              <a:rPr i="1" lang="en-GB" sz="1000">
                <a:solidFill>
                  <a:schemeClr val="dk1"/>
                </a:solidFill>
                <a:latin typeface="Comic Sans MS"/>
                <a:ea typeface="Comic Sans MS"/>
                <a:cs typeface="Comic Sans MS"/>
                <a:sym typeface="Comic Sans MS"/>
              </a:rPr>
              <a:t> </a:t>
            </a:r>
            <a:r>
              <a:rPr lang="en-GB" sz="1000">
                <a:solidFill>
                  <a:schemeClr val="dk1"/>
                </a:solidFill>
                <a:latin typeface="Comic Sans MS"/>
                <a:ea typeface="Comic Sans MS"/>
                <a:cs typeface="Comic Sans MS"/>
                <a:sym typeface="Comic Sans MS"/>
              </a:rPr>
              <a:t>by Sophie Kirtley.</a:t>
            </a:r>
            <a:endParaRPr sz="10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t/>
            </a:r>
            <a:endParaRPr sz="10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sz="1300">
                <a:solidFill>
                  <a:schemeClr val="dk1"/>
                </a:solidFill>
                <a:latin typeface="Comic Sans MS"/>
                <a:ea typeface="Comic Sans MS"/>
                <a:cs typeface="Comic Sans MS"/>
                <a:sym typeface="Comic Sans MS"/>
              </a:rPr>
              <a:t>Trip</a:t>
            </a:r>
            <a:endParaRPr b="1" sz="13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lang="en-GB" sz="1000">
                <a:solidFill>
                  <a:schemeClr val="dk1"/>
                </a:solidFill>
                <a:latin typeface="Comic Sans MS"/>
                <a:ea typeface="Comic Sans MS"/>
                <a:cs typeface="Comic Sans MS"/>
                <a:sym typeface="Comic Sans MS"/>
              </a:rPr>
              <a:t>To help support our understanding of land use in our local area, Year 3 pupils will be going on a local walk</a:t>
            </a:r>
            <a:r>
              <a:rPr b="1" lang="en-GB" sz="1000">
                <a:solidFill>
                  <a:schemeClr val="dk1"/>
                </a:solidFill>
                <a:latin typeface="Comic Sans MS"/>
                <a:ea typeface="Comic Sans MS"/>
                <a:cs typeface="Comic Sans MS"/>
                <a:sym typeface="Comic Sans MS"/>
              </a:rPr>
              <a:t> on Friday, 26th September 2025. Please ensure your child has suitable footwear and a warm, waterproof coat.</a:t>
            </a:r>
            <a:endParaRPr b="1" sz="10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t/>
            </a:r>
            <a:endParaRPr sz="10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sz="1300">
                <a:solidFill>
                  <a:schemeClr val="dk1"/>
                </a:solidFill>
                <a:latin typeface="Comic Sans MS"/>
                <a:ea typeface="Comic Sans MS"/>
                <a:cs typeface="Comic Sans MS"/>
                <a:sym typeface="Comic Sans MS"/>
              </a:rPr>
              <a:t>Reading</a:t>
            </a:r>
            <a:endParaRPr sz="13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lang="en-GB" sz="1000">
                <a:solidFill>
                  <a:schemeClr val="dk1"/>
                </a:solidFill>
                <a:latin typeface="Comic Sans MS"/>
                <a:ea typeface="Comic Sans MS"/>
                <a:cs typeface="Comic Sans MS"/>
                <a:sym typeface="Comic Sans MS"/>
              </a:rPr>
              <a:t>All children will read for at least 10 minutes every day in school and we hope parents will do the same at home. Books will be changed when children have completed an Accelerated Reading Quiz.</a:t>
            </a:r>
            <a:endParaRPr sz="10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t/>
            </a:r>
            <a:endParaRPr sz="10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sz="1300">
                <a:solidFill>
                  <a:schemeClr val="dk1"/>
                </a:solidFill>
                <a:latin typeface="Comic Sans MS"/>
                <a:ea typeface="Comic Sans MS"/>
                <a:cs typeface="Comic Sans MS"/>
                <a:sym typeface="Comic Sans MS"/>
              </a:rPr>
              <a:t>PE</a:t>
            </a:r>
            <a:endParaRPr sz="13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lang="en-GB" sz="1000">
                <a:solidFill>
                  <a:schemeClr val="dk1"/>
                </a:solidFill>
                <a:latin typeface="Comic Sans MS"/>
                <a:ea typeface="Comic Sans MS"/>
                <a:cs typeface="Comic Sans MS"/>
                <a:sym typeface="Comic Sans MS"/>
              </a:rPr>
              <a:t>PE will take place on a</a:t>
            </a:r>
            <a:r>
              <a:rPr b="1" lang="en-GB" sz="1000">
                <a:solidFill>
                  <a:schemeClr val="dk1"/>
                </a:solidFill>
                <a:latin typeface="Comic Sans MS"/>
                <a:ea typeface="Comic Sans MS"/>
                <a:cs typeface="Comic Sans MS"/>
                <a:sym typeface="Comic Sans MS"/>
              </a:rPr>
              <a:t> Monday and Friday. </a:t>
            </a:r>
            <a:r>
              <a:rPr lang="en-GB" sz="1000">
                <a:solidFill>
                  <a:schemeClr val="dk1"/>
                </a:solidFill>
                <a:latin typeface="Comic Sans MS"/>
                <a:ea typeface="Comic Sans MS"/>
                <a:cs typeface="Comic Sans MS"/>
                <a:sym typeface="Comic Sans MS"/>
              </a:rPr>
              <a:t>Children can come to school in their kit on PE days (shorts/leggings/jogging bottoms, plain t-shirt, trainers and jumper for outdoors). </a:t>
            </a:r>
            <a:endParaRPr sz="10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t/>
            </a:r>
            <a:endParaRPr sz="10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sz="1300">
                <a:solidFill>
                  <a:schemeClr val="dk1"/>
                </a:solidFill>
                <a:latin typeface="Comic Sans MS"/>
                <a:ea typeface="Comic Sans MS"/>
                <a:cs typeface="Comic Sans MS"/>
                <a:sym typeface="Comic Sans MS"/>
              </a:rPr>
              <a:t>Homework</a:t>
            </a:r>
            <a:endParaRPr sz="13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lang="en-GB" sz="1000">
                <a:solidFill>
                  <a:schemeClr val="dk1"/>
                </a:solidFill>
                <a:latin typeface="Comic Sans MS"/>
                <a:ea typeface="Comic Sans MS"/>
                <a:cs typeface="Comic Sans MS"/>
                <a:sym typeface="Comic Sans MS"/>
              </a:rPr>
              <a:t>Spellings and maths will be sent out every </a:t>
            </a:r>
            <a:r>
              <a:rPr b="1" lang="en-GB" sz="1000">
                <a:solidFill>
                  <a:schemeClr val="dk1"/>
                </a:solidFill>
                <a:latin typeface="Comic Sans MS"/>
                <a:ea typeface="Comic Sans MS"/>
                <a:cs typeface="Comic Sans MS"/>
                <a:sym typeface="Comic Sans MS"/>
              </a:rPr>
              <a:t>Friday</a:t>
            </a:r>
            <a:r>
              <a:rPr b="1" lang="en-GB" sz="1000">
                <a:solidFill>
                  <a:schemeClr val="dk1"/>
                </a:solidFill>
                <a:latin typeface="Comic Sans MS"/>
                <a:ea typeface="Comic Sans MS"/>
                <a:cs typeface="Comic Sans MS"/>
                <a:sym typeface="Comic Sans MS"/>
              </a:rPr>
              <a:t> </a:t>
            </a:r>
            <a:r>
              <a:rPr lang="en-GB" sz="1000">
                <a:solidFill>
                  <a:schemeClr val="dk1"/>
                </a:solidFill>
                <a:latin typeface="Comic Sans MS"/>
                <a:ea typeface="Comic Sans MS"/>
                <a:cs typeface="Comic Sans MS"/>
                <a:sym typeface="Comic Sans MS"/>
              </a:rPr>
              <a:t>and returned  back into school by the </a:t>
            </a:r>
            <a:r>
              <a:rPr b="1" lang="en-GB" sz="1000">
                <a:solidFill>
                  <a:schemeClr val="dk1"/>
                </a:solidFill>
                <a:latin typeface="Comic Sans MS"/>
                <a:ea typeface="Comic Sans MS"/>
                <a:cs typeface="Comic Sans MS"/>
                <a:sym typeface="Comic Sans MS"/>
              </a:rPr>
              <a:t>Tuesday</a:t>
            </a:r>
            <a:r>
              <a:rPr b="1" lang="en-GB" sz="1000">
                <a:solidFill>
                  <a:schemeClr val="dk1"/>
                </a:solidFill>
                <a:latin typeface="Comic Sans MS"/>
                <a:ea typeface="Comic Sans MS"/>
                <a:cs typeface="Comic Sans MS"/>
                <a:sym typeface="Comic Sans MS"/>
              </a:rPr>
              <a:t>.</a:t>
            </a:r>
            <a:endParaRPr b="1" sz="10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t/>
            </a:r>
            <a:endParaRPr sz="10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sz="1000">
                <a:solidFill>
                  <a:schemeClr val="dk1"/>
                </a:solidFill>
                <a:latin typeface="Comic Sans MS"/>
                <a:ea typeface="Comic Sans MS"/>
                <a:cs typeface="Comic Sans MS"/>
                <a:sym typeface="Comic Sans MS"/>
              </a:rPr>
              <a:t>Please ensure your child brings in a water bottle, school jumper/cardigan and coat everyday.</a:t>
            </a:r>
            <a:endParaRPr b="1">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t/>
            </a:r>
            <a:endParaRPr sz="1100">
              <a:solidFill>
                <a:schemeClr val="dk1"/>
              </a:solidFill>
              <a:latin typeface="Comic Sans MS"/>
              <a:ea typeface="Comic Sans MS"/>
              <a:cs typeface="Comic Sans MS"/>
              <a:sym typeface="Comic Sans MS"/>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sp>
        <p:nvSpPr>
          <p:cNvPr id="63" name="Google Shape;63;p14"/>
          <p:cNvSpPr txBox="1"/>
          <p:nvPr/>
        </p:nvSpPr>
        <p:spPr>
          <a:xfrm>
            <a:off x="148125" y="73050"/>
            <a:ext cx="4193700" cy="4997400"/>
          </a:xfrm>
          <a:prstGeom prst="rect">
            <a:avLst/>
          </a:prstGeom>
          <a:noFill/>
          <a:ln cap="flat" cmpd="sng" w="9525">
            <a:solidFill>
              <a:schemeClr val="lt1"/>
            </a:solidFill>
            <a:prstDash val="dash"/>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u="sng">
                <a:solidFill>
                  <a:schemeClr val="dk1"/>
                </a:solidFill>
                <a:latin typeface="Comic Sans MS"/>
                <a:ea typeface="Comic Sans MS"/>
                <a:cs typeface="Comic Sans MS"/>
                <a:sym typeface="Comic Sans MS"/>
              </a:rPr>
              <a:t>ENRICHMENT AREAS OF LEARNING</a:t>
            </a:r>
            <a:endParaRPr>
              <a:solidFill>
                <a:schemeClr val="dk1"/>
              </a:solidFill>
            </a:endParaRPr>
          </a:p>
          <a:p>
            <a:pPr indent="0" lvl="0" marL="0" rtl="0" algn="ctr">
              <a:spcBef>
                <a:spcPts val="0"/>
              </a:spcBef>
              <a:spcAft>
                <a:spcPts val="0"/>
              </a:spcAft>
              <a:buNone/>
            </a:pPr>
            <a:r>
              <a:t/>
            </a:r>
            <a:endParaRPr b="1" u="sng">
              <a:latin typeface="Comic Sans MS"/>
              <a:ea typeface="Comic Sans MS"/>
              <a:cs typeface="Comic Sans MS"/>
              <a:sym typeface="Comic Sans MS"/>
            </a:endParaRPr>
          </a:p>
          <a:p>
            <a:pPr indent="0" lvl="0" marL="0" rtl="0" algn="l">
              <a:spcBef>
                <a:spcPts val="0"/>
              </a:spcBef>
              <a:spcAft>
                <a:spcPts val="0"/>
              </a:spcAft>
              <a:buNone/>
            </a:pPr>
            <a:r>
              <a:t/>
            </a:r>
            <a:endParaRPr b="1" sz="800" u="sng">
              <a:latin typeface="Comic Sans MS"/>
              <a:ea typeface="Comic Sans MS"/>
              <a:cs typeface="Comic Sans MS"/>
              <a:sym typeface="Comic Sans MS"/>
            </a:endParaRPr>
          </a:p>
          <a:p>
            <a:pPr indent="0" lvl="0" marL="0" rtl="0" algn="l">
              <a:spcBef>
                <a:spcPts val="0"/>
              </a:spcBef>
              <a:spcAft>
                <a:spcPts val="0"/>
              </a:spcAft>
              <a:buNone/>
            </a:pPr>
            <a:r>
              <a:t/>
            </a:r>
            <a:endParaRPr sz="1100">
              <a:solidFill>
                <a:schemeClr val="dk1"/>
              </a:solidFill>
              <a:latin typeface="Comic Sans MS"/>
              <a:ea typeface="Comic Sans MS"/>
              <a:cs typeface="Comic Sans MS"/>
              <a:sym typeface="Comic Sans MS"/>
            </a:endParaRPr>
          </a:p>
        </p:txBody>
      </p:sp>
      <p:sp>
        <p:nvSpPr>
          <p:cNvPr id="64" name="Google Shape;64;p14"/>
          <p:cNvSpPr txBox="1"/>
          <p:nvPr/>
        </p:nvSpPr>
        <p:spPr>
          <a:xfrm>
            <a:off x="4792825" y="73050"/>
            <a:ext cx="4193700" cy="4997400"/>
          </a:xfrm>
          <a:prstGeom prst="rect">
            <a:avLst/>
          </a:prstGeom>
          <a:noFill/>
          <a:ln cap="flat" cmpd="sng" w="9525">
            <a:solidFill>
              <a:schemeClr val="lt1"/>
            </a:solidFill>
            <a:prstDash val="dash"/>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u="sng">
                <a:solidFill>
                  <a:schemeClr val="dk1"/>
                </a:solidFill>
                <a:latin typeface="Comic Sans MS"/>
                <a:ea typeface="Comic Sans MS"/>
                <a:cs typeface="Comic Sans MS"/>
                <a:sym typeface="Comic Sans MS"/>
              </a:rPr>
              <a:t>ENRICHMENT AREAS OF LEARNING</a:t>
            </a:r>
            <a:endParaRPr/>
          </a:p>
        </p:txBody>
      </p:sp>
      <p:graphicFrame>
        <p:nvGraphicFramePr>
          <p:cNvPr id="65" name="Google Shape;65;p14"/>
          <p:cNvGraphicFramePr/>
          <p:nvPr/>
        </p:nvGraphicFramePr>
        <p:xfrm>
          <a:off x="133425" y="431950"/>
          <a:ext cx="3000000" cy="3000000"/>
        </p:xfrm>
        <a:graphic>
          <a:graphicData uri="http://schemas.openxmlformats.org/drawingml/2006/table">
            <a:tbl>
              <a:tblPr>
                <a:noFill/>
                <a:tableStyleId>{B5554D61-E534-4CE7-9AF9-5BC7709CD410}</a:tableStyleId>
              </a:tblPr>
              <a:tblGrid>
                <a:gridCol w="1015675"/>
                <a:gridCol w="3495425"/>
              </a:tblGrid>
              <a:tr h="98925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English</a:t>
                      </a:r>
                      <a:endParaRPr b="1" sz="1200">
                        <a:latin typeface="Comic Sans MS"/>
                        <a:ea typeface="Comic Sans MS"/>
                        <a:cs typeface="Comic Sans MS"/>
                        <a:sym typeface="Comic Sans MS"/>
                      </a:endParaRPr>
                    </a:p>
                    <a:p>
                      <a:pPr indent="0" lvl="0" marL="0" rtl="0" algn="ctr">
                        <a:spcBef>
                          <a:spcPts val="0"/>
                        </a:spcBef>
                        <a:spcAft>
                          <a:spcPts val="0"/>
                        </a:spcAft>
                        <a:buNone/>
                      </a:pPr>
                      <a:r>
                        <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In English this term we will be focusing on retrieval, vocabulary and inference skills linked to our class text. Our writing will focus on adding description by using expanded noun phrases, oral rehearsal using drama for writing and changing character perspectives. </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05095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Maths</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just">
                        <a:spcBef>
                          <a:spcPts val="0"/>
                        </a:spcBef>
                        <a:spcAft>
                          <a:spcPts val="0"/>
                        </a:spcAft>
                        <a:buNone/>
                      </a:pPr>
                      <a:r>
                        <a:rPr lang="en-GB" sz="1050">
                          <a:solidFill>
                            <a:schemeClr val="dk1"/>
                          </a:solidFill>
                          <a:latin typeface="Comic Sans MS"/>
                          <a:ea typeface="Comic Sans MS"/>
                          <a:cs typeface="Comic Sans MS"/>
                          <a:sym typeface="Comic Sans MS"/>
                        </a:rPr>
                        <a:t>In Maths, we will be building on our place value knowledge by identifying the place value in a three digit number. We will be adding and subtracting up to 3-digit numbers and comparing them using language such as greater than, less than and equal to.</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16070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Science</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just">
                        <a:spcBef>
                          <a:spcPts val="0"/>
                        </a:spcBef>
                        <a:spcAft>
                          <a:spcPts val="0"/>
                        </a:spcAft>
                        <a:buClr>
                          <a:schemeClr val="dk1"/>
                        </a:buClr>
                        <a:buSzPts val="1100"/>
                        <a:buFont typeface="Arial"/>
                        <a:buNone/>
                      </a:pPr>
                      <a:r>
                        <a:rPr lang="en-GB" sz="1050">
                          <a:solidFill>
                            <a:schemeClr val="dk1"/>
                          </a:solidFill>
                          <a:latin typeface="Comic Sans MS"/>
                          <a:ea typeface="Comic Sans MS"/>
                          <a:cs typeface="Comic Sans MS"/>
                          <a:sym typeface="Comic Sans MS"/>
                        </a:rPr>
                        <a:t>In Science, we will study the role of human skeleton, identify key bones and explore how muscle changes result in movement. We will also learn about how the body uses energy, what constitutes a balanced diet in humans and how research contributes to nutritionist expertise.</a:t>
                      </a:r>
                      <a:endParaRPr sz="1100">
                        <a:solidFill>
                          <a:schemeClr val="dk1"/>
                        </a:solidFill>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02795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Computing</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just">
                        <a:spcBef>
                          <a:spcPts val="0"/>
                        </a:spcBef>
                        <a:spcAft>
                          <a:spcPts val="0"/>
                        </a:spcAft>
                        <a:buNone/>
                      </a:pPr>
                      <a:r>
                        <a:rPr lang="en-GB" sz="1050">
                          <a:solidFill>
                            <a:schemeClr val="dk1"/>
                          </a:solidFill>
                          <a:latin typeface="Comic Sans MS"/>
                          <a:ea typeface="Comic Sans MS"/>
                          <a:cs typeface="Comic Sans MS"/>
                          <a:sym typeface="Comic Sans MS"/>
                        </a:rPr>
                        <a:t>We will be looking at computer networks, including devices that make up a network infrastructure, such as wireless access points and switches. We will also learn how to use technology safely.</a:t>
                      </a:r>
                      <a:endParaRPr sz="1100">
                        <a:solidFill>
                          <a:schemeClr val="dk1"/>
                        </a:solidFill>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pic>
        <p:nvPicPr>
          <p:cNvPr id="66" name="Google Shape;66;p14"/>
          <p:cNvPicPr preferRelativeResize="0"/>
          <p:nvPr/>
        </p:nvPicPr>
        <p:blipFill>
          <a:blip r:embed="rId3">
            <a:alphaModFix/>
          </a:blip>
          <a:stretch>
            <a:fillRect/>
          </a:stretch>
        </p:blipFill>
        <p:spPr>
          <a:xfrm>
            <a:off x="312335" y="847700"/>
            <a:ext cx="564750" cy="521308"/>
          </a:xfrm>
          <a:prstGeom prst="rect">
            <a:avLst/>
          </a:prstGeom>
          <a:noFill/>
          <a:ln>
            <a:noFill/>
          </a:ln>
        </p:spPr>
      </p:pic>
      <p:pic>
        <p:nvPicPr>
          <p:cNvPr id="67" name="Google Shape;67;p14"/>
          <p:cNvPicPr preferRelativeResize="0"/>
          <p:nvPr/>
        </p:nvPicPr>
        <p:blipFill>
          <a:blip r:embed="rId4">
            <a:alphaModFix/>
          </a:blip>
          <a:stretch>
            <a:fillRect/>
          </a:stretch>
        </p:blipFill>
        <p:spPr>
          <a:xfrm>
            <a:off x="368259" y="1988575"/>
            <a:ext cx="452875" cy="642863"/>
          </a:xfrm>
          <a:prstGeom prst="rect">
            <a:avLst/>
          </a:prstGeom>
          <a:noFill/>
          <a:ln>
            <a:noFill/>
          </a:ln>
        </p:spPr>
      </p:pic>
      <p:pic>
        <p:nvPicPr>
          <p:cNvPr id="68" name="Google Shape;68;p14"/>
          <p:cNvPicPr preferRelativeResize="0"/>
          <p:nvPr/>
        </p:nvPicPr>
        <p:blipFill>
          <a:blip r:embed="rId5">
            <a:alphaModFix/>
          </a:blip>
          <a:stretch>
            <a:fillRect/>
          </a:stretch>
        </p:blipFill>
        <p:spPr>
          <a:xfrm>
            <a:off x="368247" y="4390685"/>
            <a:ext cx="452875" cy="427390"/>
          </a:xfrm>
          <a:prstGeom prst="rect">
            <a:avLst/>
          </a:prstGeom>
          <a:noFill/>
          <a:ln>
            <a:noFill/>
          </a:ln>
        </p:spPr>
      </p:pic>
      <p:graphicFrame>
        <p:nvGraphicFramePr>
          <p:cNvPr id="69" name="Google Shape;69;p14"/>
          <p:cNvGraphicFramePr/>
          <p:nvPr/>
        </p:nvGraphicFramePr>
        <p:xfrm>
          <a:off x="4947500" y="411950"/>
          <a:ext cx="3000000" cy="3000000"/>
        </p:xfrm>
        <a:graphic>
          <a:graphicData uri="http://schemas.openxmlformats.org/drawingml/2006/table">
            <a:tbl>
              <a:tblPr>
                <a:noFill/>
                <a:tableStyleId>{B5554D61-E534-4CE7-9AF9-5BC7709CD410}</a:tableStyleId>
              </a:tblPr>
              <a:tblGrid>
                <a:gridCol w="1060750"/>
                <a:gridCol w="2823600"/>
              </a:tblGrid>
              <a:tr h="1168375">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Geography</a:t>
                      </a:r>
                      <a:endParaRPr b="1" sz="1200">
                        <a:latin typeface="Comic Sans MS"/>
                        <a:ea typeface="Comic Sans MS"/>
                        <a:cs typeface="Comic Sans MS"/>
                        <a:sym typeface="Comic Sans MS"/>
                      </a:endParaRPr>
                    </a:p>
                    <a:p>
                      <a:pPr indent="0" lvl="0" marL="0" rtl="0" algn="ctr">
                        <a:spcBef>
                          <a:spcPts val="0"/>
                        </a:spcBef>
                        <a:spcAft>
                          <a:spcPts val="0"/>
                        </a:spcAft>
                        <a:buNone/>
                      </a:pPr>
                      <a:r>
                        <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In Geography this term we are looking at land use in our local area and how it has changed over time. We will learn about how land is used around the UK and compare it to Bretton and Peterborough. We will also learn more about our local landmarks.</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959975">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R.E.</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just">
                        <a:spcBef>
                          <a:spcPts val="0"/>
                        </a:spcBef>
                        <a:spcAft>
                          <a:spcPts val="0"/>
                        </a:spcAft>
                        <a:buClr>
                          <a:schemeClr val="dk1"/>
                        </a:buClr>
                        <a:buSzPts val="1100"/>
                        <a:buFont typeface="Arial"/>
                        <a:buNone/>
                      </a:pPr>
                      <a:r>
                        <a:rPr lang="en-GB" sz="1050">
                          <a:solidFill>
                            <a:schemeClr val="dk1"/>
                          </a:solidFill>
                          <a:latin typeface="Comic Sans MS"/>
                          <a:ea typeface="Comic Sans MS"/>
                          <a:cs typeface="Comic Sans MS"/>
                          <a:sym typeface="Comic Sans MS"/>
                        </a:rPr>
                        <a:t>In RE this term, we will be learning about religious and spiritual ways of Christians’ life in Britain. We will investigate what Christians do at home, in church and in the wider community and why their beliefs are important to them.</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021475">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Art</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In Art this half term we will be exploring prehistoric art. Looking at how cave </a:t>
                      </a:r>
                      <a:r>
                        <a:rPr lang="en-GB" sz="1100">
                          <a:latin typeface="Comic Sans MS"/>
                          <a:ea typeface="Comic Sans MS"/>
                          <a:cs typeface="Comic Sans MS"/>
                          <a:sym typeface="Comic Sans MS"/>
                        </a:rPr>
                        <a:t>paintings</a:t>
                      </a:r>
                      <a:r>
                        <a:rPr lang="en-GB" sz="1100">
                          <a:latin typeface="Comic Sans MS"/>
                          <a:ea typeface="Comic Sans MS"/>
                          <a:cs typeface="Comic Sans MS"/>
                          <a:sym typeface="Comic Sans MS"/>
                        </a:rPr>
                        <a:t> were created, and use the same </a:t>
                      </a:r>
                      <a:r>
                        <a:rPr lang="en-GB" sz="1100">
                          <a:latin typeface="Comic Sans MS"/>
                          <a:ea typeface="Comic Sans MS"/>
                          <a:cs typeface="Comic Sans MS"/>
                          <a:sym typeface="Comic Sans MS"/>
                        </a:rPr>
                        <a:t>techniques</a:t>
                      </a:r>
                      <a:r>
                        <a:rPr lang="en-GB" sz="1100">
                          <a:latin typeface="Comic Sans MS"/>
                          <a:ea typeface="Comic Sans MS"/>
                          <a:cs typeface="Comic Sans MS"/>
                          <a:sym typeface="Comic Sans MS"/>
                        </a:rPr>
                        <a:t> to </a:t>
                      </a:r>
                      <a:r>
                        <a:rPr lang="en-GB" sz="1100">
                          <a:latin typeface="Comic Sans MS"/>
                          <a:ea typeface="Comic Sans MS"/>
                          <a:cs typeface="Comic Sans MS"/>
                          <a:sym typeface="Comic Sans MS"/>
                        </a:rPr>
                        <a:t>create</a:t>
                      </a:r>
                      <a:r>
                        <a:rPr lang="en-GB" sz="1100">
                          <a:latin typeface="Comic Sans MS"/>
                          <a:ea typeface="Comic Sans MS"/>
                          <a:cs typeface="Comic Sans MS"/>
                          <a:sym typeface="Comic Sans MS"/>
                        </a:rPr>
                        <a:t> our own cave wall painting. </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41100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P.E.</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just">
                        <a:spcBef>
                          <a:spcPts val="0"/>
                        </a:spcBef>
                        <a:spcAft>
                          <a:spcPts val="0"/>
                        </a:spcAft>
                        <a:buNone/>
                      </a:pPr>
                      <a:r>
                        <a:rPr lang="en-GB" sz="1050">
                          <a:solidFill>
                            <a:schemeClr val="dk1"/>
                          </a:solidFill>
                          <a:latin typeface="Comic Sans MS"/>
                          <a:ea typeface="Comic Sans MS"/>
                          <a:cs typeface="Comic Sans MS"/>
                          <a:sym typeface="Comic Sans MS"/>
                        </a:rPr>
                        <a:t>Our PE will focus on learning how to play  invasion games fairly and honestly. In hockey we will learn how to by maintain possession and move the ball towards the goal to score.</a:t>
                      </a:r>
                      <a:endParaRPr sz="1100">
                        <a:solidFill>
                          <a:schemeClr val="dk1"/>
                        </a:solidFill>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pic>
        <p:nvPicPr>
          <p:cNvPr id="70" name="Google Shape;70;p14"/>
          <p:cNvPicPr preferRelativeResize="0"/>
          <p:nvPr/>
        </p:nvPicPr>
        <p:blipFill>
          <a:blip r:embed="rId6">
            <a:alphaModFix/>
          </a:blip>
          <a:stretch>
            <a:fillRect/>
          </a:stretch>
        </p:blipFill>
        <p:spPr>
          <a:xfrm>
            <a:off x="5131664" y="2160875"/>
            <a:ext cx="696475" cy="533575"/>
          </a:xfrm>
          <a:prstGeom prst="rect">
            <a:avLst/>
          </a:prstGeom>
          <a:noFill/>
          <a:ln>
            <a:noFill/>
          </a:ln>
        </p:spPr>
      </p:pic>
      <p:pic>
        <p:nvPicPr>
          <p:cNvPr id="71" name="Google Shape;71;p14"/>
          <p:cNvPicPr preferRelativeResize="0"/>
          <p:nvPr/>
        </p:nvPicPr>
        <p:blipFill>
          <a:blip r:embed="rId7">
            <a:alphaModFix/>
          </a:blip>
          <a:stretch>
            <a:fillRect/>
          </a:stretch>
        </p:blipFill>
        <p:spPr>
          <a:xfrm>
            <a:off x="5181698" y="4327674"/>
            <a:ext cx="564750" cy="399753"/>
          </a:xfrm>
          <a:prstGeom prst="rect">
            <a:avLst/>
          </a:prstGeom>
          <a:noFill/>
          <a:ln>
            <a:noFill/>
          </a:ln>
        </p:spPr>
      </p:pic>
      <p:pic>
        <p:nvPicPr>
          <p:cNvPr id="72" name="Google Shape;72;p14"/>
          <p:cNvPicPr preferRelativeResize="0"/>
          <p:nvPr/>
        </p:nvPicPr>
        <p:blipFill>
          <a:blip r:embed="rId8">
            <a:alphaModFix/>
          </a:blip>
          <a:stretch>
            <a:fillRect/>
          </a:stretch>
        </p:blipFill>
        <p:spPr>
          <a:xfrm>
            <a:off x="312325" y="3211568"/>
            <a:ext cx="728125" cy="520081"/>
          </a:xfrm>
          <a:prstGeom prst="rect">
            <a:avLst/>
          </a:prstGeom>
          <a:noFill/>
          <a:ln>
            <a:noFill/>
          </a:ln>
        </p:spPr>
      </p:pic>
      <p:pic>
        <p:nvPicPr>
          <p:cNvPr id="73" name="Google Shape;73;p14"/>
          <p:cNvPicPr preferRelativeResize="0"/>
          <p:nvPr/>
        </p:nvPicPr>
        <p:blipFill rotWithShape="1">
          <a:blip r:embed="rId9">
            <a:alphaModFix/>
          </a:blip>
          <a:srcRect b="7398" l="0" r="0" t="0"/>
          <a:stretch/>
        </p:blipFill>
        <p:spPr>
          <a:xfrm>
            <a:off x="5208200" y="898950"/>
            <a:ext cx="426133" cy="519902"/>
          </a:xfrm>
          <a:prstGeom prst="rect">
            <a:avLst/>
          </a:prstGeom>
          <a:noFill/>
          <a:ln>
            <a:noFill/>
          </a:ln>
        </p:spPr>
      </p:pic>
      <p:pic>
        <p:nvPicPr>
          <p:cNvPr id="74" name="Google Shape;74;p14"/>
          <p:cNvPicPr preferRelativeResize="0"/>
          <p:nvPr/>
        </p:nvPicPr>
        <p:blipFill rotWithShape="1">
          <a:blip r:embed="rId10">
            <a:alphaModFix/>
          </a:blip>
          <a:srcRect b="6985" l="0" r="0" t="0"/>
          <a:stretch/>
        </p:blipFill>
        <p:spPr>
          <a:xfrm>
            <a:off x="5153363" y="3211575"/>
            <a:ext cx="621450" cy="58712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