
<file path=[Content_Types].xml><?xml version="1.0" encoding="utf-8"?>
<Types xmlns="http://schemas.openxmlformats.org/package/2006/content-types">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1.xml"/>
  <Override ContentType="application/vnd.openxmlformats-officedocument.presentationml.notesSlide+xml" PartName="/ppt/notesSlides/notesSlide2.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59" r:id="rId5"/>
  </p:sldMasterIdLst>
  <p:notesMasterIdLst>
    <p:notesMasterId r:id="rId6"/>
  </p:notesMasterIdLst>
  <p:sldIdLst>
    <p:sldId id="256" r:id="rId7"/>
    <p:sldId id="257" r:id="rId8"/>
  </p:sldIdLst>
  <p:sldSz cy="51435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545FD335-9BF7-499F-B026-E6ED6A9F905E}">
  <a:tblStyle styleId="{545FD335-9BF7-499F-B026-E6ED6A9F905E}" styleName="Table_0">
    <a:wholeTbl>
      <a:tcTxStyle>
        <a:font>
          <a:latin typeface="Arial"/>
          <a:ea typeface="Arial"/>
          <a:cs typeface="Arial"/>
        </a:font>
        <a:srgbClr val="000000"/>
      </a:tcTxStyle>
      <a:tcStyle>
        <a:tcBdr>
          <a:left>
            <a:ln cap="flat" cmpd="sng" w="9525">
              <a:solidFill>
                <a:srgbClr val="9E9E9E"/>
              </a:solidFill>
              <a:prstDash val="solid"/>
              <a:round/>
              <a:headEnd len="sm" w="sm" type="none"/>
              <a:tailEnd len="sm" w="sm" type="none"/>
            </a:ln>
          </a:left>
          <a:right>
            <a:ln cap="flat" cmpd="sng" w="9525">
              <a:solidFill>
                <a:srgbClr val="9E9E9E"/>
              </a:solidFill>
              <a:prstDash val="solid"/>
              <a:round/>
              <a:headEnd len="sm" w="sm" type="none"/>
              <a:tailEnd len="sm" w="sm" type="none"/>
            </a:ln>
          </a:right>
          <a:top>
            <a:ln cap="flat" cmpd="sng" w="9525">
              <a:solidFill>
                <a:srgbClr val="9E9E9E"/>
              </a:solidFill>
              <a:prstDash val="solid"/>
              <a:round/>
              <a:headEnd len="sm" w="sm" type="none"/>
              <a:tailEnd len="sm" w="sm" type="none"/>
            </a:ln>
          </a:top>
          <a:bottom>
            <a:ln cap="flat" cmpd="sng" w="9525">
              <a:solidFill>
                <a:srgbClr val="9E9E9E"/>
              </a:solidFill>
              <a:prstDash val="solid"/>
              <a:round/>
              <a:headEnd len="sm" w="sm" type="none"/>
              <a:tailEnd len="sm" w="sm" type="none"/>
            </a:ln>
          </a:bottom>
          <a:insideH>
            <a:ln cap="flat" cmpd="sng" w="9525">
              <a:solidFill>
                <a:srgbClr val="9E9E9E"/>
              </a:solidFill>
              <a:prstDash val="solid"/>
              <a:round/>
              <a:headEnd len="sm" w="sm" type="none"/>
              <a:tailEnd len="sm" w="sm" type="none"/>
            </a:ln>
          </a:insideH>
          <a:insideV>
            <a:ln cap="flat" cmpd="sng" w="9525">
              <a:solidFill>
                <a:srgbClr val="9E9E9E"/>
              </a:solidFill>
              <a:prstDash val="solid"/>
              <a:round/>
              <a:headEnd len="sm" w="sm" type="none"/>
              <a:tailEnd len="sm" w="sm" type="none"/>
            </a:ln>
          </a:insideV>
        </a:tcBdr>
      </a:tc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5" Type="http://schemas.openxmlformats.org/officeDocument/2006/relationships/slideMaster" Target="slideMasters/slideMaster1.xml"/><Relationship Id="rId6" Type="http://schemas.openxmlformats.org/officeDocument/2006/relationships/notesMaster" Target="notesMasters/notesMaster1.xml"/><Relationship Id="rId7" Type="http://schemas.openxmlformats.org/officeDocument/2006/relationships/slide" Target="slides/slide1.xml"/><Relationship Id="rId8"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g5d56e04071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2" name="Google Shape;52;g5d56e04071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0" name="Shape 60"/>
        <p:cNvGrpSpPr/>
        <p:nvPr/>
      </p:nvGrpSpPr>
      <p:grpSpPr>
        <a:xfrm>
          <a:off x="0" y="0"/>
          <a:ext cx="0" cy="0"/>
          <a:chOff x="0" y="0"/>
          <a:chExt cx="0" cy="0"/>
        </a:xfrm>
      </p:grpSpPr>
      <p:sp>
        <p:nvSpPr>
          <p:cNvPr id="61" name="Google Shape;61;g5d56e04071_0_5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2" name="Google Shape;62;g5d56e04071_0_5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lvl1pPr indent="-342900" lvl="0" marL="457200">
              <a:spcBef>
                <a:spcPts val="0"/>
              </a:spcBef>
              <a:spcAft>
                <a:spcPts val="0"/>
              </a:spcAft>
              <a:buSzPts val="1800"/>
              <a:buChar char="●"/>
              <a:defRPr/>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Autofit/>
          </a:bodyPr>
          <a:lstStyle>
            <a:lvl1pPr indent="-304800" lvl="0" marL="457200">
              <a:spcBef>
                <a:spcPts val="0"/>
              </a:spcBef>
              <a:spcAft>
                <a:spcPts val="0"/>
              </a:spcAft>
              <a:buSzPts val="1200"/>
              <a:buChar char="●"/>
              <a:defRPr sz="12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p:spPr>
        <p:txBody>
          <a:bodyPr anchorCtr="0" anchor="ctr" bIns="91425" lIns="91425" spcFirstLastPara="1" rIns="91425" wrap="square" tIns="91425">
            <a:noAutofit/>
          </a:bodyPr>
          <a:lstStyle>
            <a:lvl1pPr indent="-342900" lvl="0" marL="457200">
              <a:spcBef>
                <a:spcPts val="0"/>
              </a:spcBef>
              <a:spcAft>
                <a:spcPts val="0"/>
              </a:spcAft>
              <a:buSzPts val="1800"/>
              <a:buChar char="●"/>
              <a:defRPr/>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Autofit/>
          </a:bodyPr>
          <a:lstStyle>
            <a:lvl1pPr indent="-342900" lvl="0" marL="457200" algn="ctr">
              <a:spcBef>
                <a:spcPts val="0"/>
              </a:spcBef>
              <a:spcAft>
                <a:spcPts val="0"/>
              </a:spcAft>
              <a:buSzPts val="1800"/>
              <a:buChar char="●"/>
              <a:defRPr/>
            </a:lvl1pPr>
            <a:lvl2pPr indent="-317500" lvl="1" marL="914400" algn="ctr">
              <a:spcBef>
                <a:spcPts val="1600"/>
              </a:spcBef>
              <a:spcAft>
                <a:spcPts val="0"/>
              </a:spcAft>
              <a:buSzPts val="1400"/>
              <a:buChar char="○"/>
              <a:defRPr/>
            </a:lvl2pPr>
            <a:lvl3pPr indent="-317500" lvl="2" marL="1371600" algn="ctr">
              <a:spcBef>
                <a:spcPts val="1600"/>
              </a:spcBef>
              <a:spcAft>
                <a:spcPts val="0"/>
              </a:spcAft>
              <a:buSzPts val="1400"/>
              <a:buChar char="■"/>
              <a:defRPr/>
            </a:lvl3pPr>
            <a:lvl4pPr indent="-317500" lvl="3" marL="1828800" algn="ctr">
              <a:spcBef>
                <a:spcPts val="1600"/>
              </a:spcBef>
              <a:spcAft>
                <a:spcPts val="0"/>
              </a:spcAft>
              <a:buSzPts val="1400"/>
              <a:buChar char="●"/>
              <a:defRPr/>
            </a:lvl4pPr>
            <a:lvl5pPr indent="-317500" lvl="4" marL="2286000" algn="ctr">
              <a:spcBef>
                <a:spcPts val="1600"/>
              </a:spcBef>
              <a:spcAft>
                <a:spcPts val="0"/>
              </a:spcAft>
              <a:buSzPts val="1400"/>
              <a:buChar char="○"/>
              <a:defRPr/>
            </a:lvl5pPr>
            <a:lvl6pPr indent="-317500" lvl="5" marL="2743200" algn="ctr">
              <a:spcBef>
                <a:spcPts val="1600"/>
              </a:spcBef>
              <a:spcAft>
                <a:spcPts val="0"/>
              </a:spcAft>
              <a:buSzPts val="1400"/>
              <a:buChar char="■"/>
              <a:defRPr/>
            </a:lvl6pPr>
            <a:lvl7pPr indent="-317500" lvl="6" marL="3200400" algn="ctr">
              <a:spcBef>
                <a:spcPts val="1600"/>
              </a:spcBef>
              <a:spcAft>
                <a:spcPts val="0"/>
              </a:spcAft>
              <a:buSzPts val="1400"/>
              <a:buChar char="●"/>
              <a:defRPr/>
            </a:lvl7pPr>
            <a:lvl8pPr indent="-317500" lvl="7" marL="3657600" algn="ctr">
              <a:spcBef>
                <a:spcPts val="1600"/>
              </a:spcBef>
              <a:spcAft>
                <a:spcPts val="0"/>
              </a:spcAft>
              <a:buSzPts val="1400"/>
              <a:buChar char="○"/>
              <a:defRPr/>
            </a:lvl8pPr>
            <a:lvl9pPr indent="-317500" lvl="8" marL="4114800" algn="ctr">
              <a:spcBef>
                <a:spcPts val="1600"/>
              </a:spcBef>
              <a:spcAft>
                <a:spcPts val="160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1600"/>
              </a:spcBef>
              <a:spcAft>
                <a:spcPts val="0"/>
              </a:spcAft>
              <a:buClr>
                <a:schemeClr val="dk2"/>
              </a:buClr>
              <a:buSzPts val="1400"/>
              <a:buChar char="○"/>
              <a:defRPr>
                <a:solidFill>
                  <a:schemeClr val="dk2"/>
                </a:solidFill>
              </a:defRPr>
            </a:lvl2pPr>
            <a:lvl3pPr indent="-317500" lvl="2" marL="1371600">
              <a:lnSpc>
                <a:spcPct val="115000"/>
              </a:lnSpc>
              <a:spcBef>
                <a:spcPts val="1600"/>
              </a:spcBef>
              <a:spcAft>
                <a:spcPts val="0"/>
              </a:spcAft>
              <a:buClr>
                <a:schemeClr val="dk2"/>
              </a:buClr>
              <a:buSzPts val="1400"/>
              <a:buChar char="■"/>
              <a:defRPr>
                <a:solidFill>
                  <a:schemeClr val="dk2"/>
                </a:solidFill>
              </a:defRPr>
            </a:lvl3pPr>
            <a:lvl4pPr indent="-317500" lvl="3" marL="1828800">
              <a:lnSpc>
                <a:spcPct val="115000"/>
              </a:lnSpc>
              <a:spcBef>
                <a:spcPts val="1600"/>
              </a:spcBef>
              <a:spcAft>
                <a:spcPts val="0"/>
              </a:spcAft>
              <a:buClr>
                <a:schemeClr val="dk2"/>
              </a:buClr>
              <a:buSzPts val="1400"/>
              <a:buChar char="●"/>
              <a:defRPr>
                <a:solidFill>
                  <a:schemeClr val="dk2"/>
                </a:solidFill>
              </a:defRPr>
            </a:lvl4pPr>
            <a:lvl5pPr indent="-317500" lvl="4" marL="2286000">
              <a:lnSpc>
                <a:spcPct val="115000"/>
              </a:lnSpc>
              <a:spcBef>
                <a:spcPts val="1600"/>
              </a:spcBef>
              <a:spcAft>
                <a:spcPts val="0"/>
              </a:spcAft>
              <a:buClr>
                <a:schemeClr val="dk2"/>
              </a:buClr>
              <a:buSzPts val="1400"/>
              <a:buChar char="○"/>
              <a:defRPr>
                <a:solidFill>
                  <a:schemeClr val="dk2"/>
                </a:solidFill>
              </a:defRPr>
            </a:lvl5pPr>
            <a:lvl6pPr indent="-317500" lvl="5" marL="2743200">
              <a:lnSpc>
                <a:spcPct val="115000"/>
              </a:lnSpc>
              <a:spcBef>
                <a:spcPts val="1600"/>
              </a:spcBef>
              <a:spcAft>
                <a:spcPts val="0"/>
              </a:spcAft>
              <a:buClr>
                <a:schemeClr val="dk2"/>
              </a:buClr>
              <a:buSzPts val="1400"/>
              <a:buChar char="■"/>
              <a:defRPr>
                <a:solidFill>
                  <a:schemeClr val="dk2"/>
                </a:solidFill>
              </a:defRPr>
            </a:lvl6pPr>
            <a:lvl7pPr indent="-317500" lvl="6" marL="3200400">
              <a:lnSpc>
                <a:spcPct val="115000"/>
              </a:lnSpc>
              <a:spcBef>
                <a:spcPts val="1600"/>
              </a:spcBef>
              <a:spcAft>
                <a:spcPts val="0"/>
              </a:spcAft>
              <a:buClr>
                <a:schemeClr val="dk2"/>
              </a:buClr>
              <a:buSzPts val="1400"/>
              <a:buChar char="●"/>
              <a:defRPr>
                <a:solidFill>
                  <a:schemeClr val="dk2"/>
                </a:solidFill>
              </a:defRPr>
            </a:lvl7pPr>
            <a:lvl8pPr indent="-317500" lvl="7" marL="3657600">
              <a:lnSpc>
                <a:spcPct val="115000"/>
              </a:lnSpc>
              <a:spcBef>
                <a:spcPts val="1600"/>
              </a:spcBef>
              <a:spcAft>
                <a:spcPts val="0"/>
              </a:spcAft>
              <a:buClr>
                <a:schemeClr val="dk2"/>
              </a:buClr>
              <a:buSzPts val="1400"/>
              <a:buChar char="○"/>
              <a:defRPr>
                <a:solidFill>
                  <a:schemeClr val="dk2"/>
                </a:solidFill>
              </a:defRPr>
            </a:lvl8pPr>
            <a:lvl9pPr indent="-317500" lvl="8" marL="4114800">
              <a:lnSpc>
                <a:spcPct val="115000"/>
              </a:lnSpc>
              <a:spcBef>
                <a:spcPts val="1600"/>
              </a:spcBef>
              <a:spcAft>
                <a:spcPts val="160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1.xml"/><Relationship Id="rId3" Type="http://schemas.openxmlformats.org/officeDocument/2006/relationships/image" Target="../media/image12.png"/></Relationships>
</file>

<file path=ppt/slides/_rels/slide2.xml.rels><?xml version="1.0" encoding="UTF-8" standalone="yes"?><Relationships xmlns="http://schemas.openxmlformats.org/package/2006/relationships"><Relationship Id="rId11" Type="http://schemas.openxmlformats.org/officeDocument/2006/relationships/image" Target="../media/image8.png"/><Relationship Id="rId10" Type="http://schemas.openxmlformats.org/officeDocument/2006/relationships/image" Target="../media/image2.png"/><Relationship Id="rId13" Type="http://schemas.openxmlformats.org/officeDocument/2006/relationships/image" Target="../media/image10.png"/><Relationship Id="rId12" Type="http://schemas.openxmlformats.org/officeDocument/2006/relationships/image" Target="../media/image1.png"/><Relationship Id="rId1" Type="http://schemas.openxmlformats.org/officeDocument/2006/relationships/slideLayout" Target="../slideLayouts/slideLayout11.xml"/><Relationship Id="rId2" Type="http://schemas.openxmlformats.org/officeDocument/2006/relationships/notesSlide" Target="../notesSlides/notesSlide2.xml"/><Relationship Id="rId3" Type="http://schemas.openxmlformats.org/officeDocument/2006/relationships/image" Target="../media/image4.png"/><Relationship Id="rId4" Type="http://schemas.openxmlformats.org/officeDocument/2006/relationships/image" Target="../media/image7.png"/><Relationship Id="rId9" Type="http://schemas.openxmlformats.org/officeDocument/2006/relationships/image" Target="../media/image6.png"/><Relationship Id="rId5" Type="http://schemas.openxmlformats.org/officeDocument/2006/relationships/image" Target="../media/image3.png"/><Relationship Id="rId6" Type="http://schemas.openxmlformats.org/officeDocument/2006/relationships/image" Target="../media/image9.png"/><Relationship Id="rId7" Type="http://schemas.openxmlformats.org/officeDocument/2006/relationships/image" Target="../media/image11.png"/><Relationship Id="rId8"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 name="Shape 53"/>
        <p:cNvGrpSpPr/>
        <p:nvPr/>
      </p:nvGrpSpPr>
      <p:grpSpPr>
        <a:xfrm>
          <a:off x="0" y="0"/>
          <a:ext cx="0" cy="0"/>
          <a:chOff x="0" y="0"/>
          <a:chExt cx="0" cy="0"/>
        </a:xfrm>
      </p:grpSpPr>
      <p:sp>
        <p:nvSpPr>
          <p:cNvPr id="54" name="Google Shape;54;p13"/>
          <p:cNvSpPr txBox="1"/>
          <p:nvPr/>
        </p:nvSpPr>
        <p:spPr>
          <a:xfrm>
            <a:off x="148125" y="73050"/>
            <a:ext cx="4193700" cy="49974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GB" u="sng">
                <a:latin typeface="Comic Sans MS"/>
                <a:ea typeface="Comic Sans MS"/>
                <a:cs typeface="Comic Sans MS"/>
                <a:sym typeface="Comic Sans MS"/>
              </a:rPr>
              <a:t>CLASS NOTICES</a:t>
            </a:r>
            <a:endParaRPr b="1" u="sng">
              <a:latin typeface="Comic Sans MS"/>
              <a:ea typeface="Comic Sans MS"/>
              <a:cs typeface="Comic Sans MS"/>
              <a:sym typeface="Comic Sans MS"/>
            </a:endParaRPr>
          </a:p>
          <a:p>
            <a:pPr indent="0" lvl="0" marL="0" rtl="0" algn="l">
              <a:spcBef>
                <a:spcPts val="0"/>
              </a:spcBef>
              <a:spcAft>
                <a:spcPts val="0"/>
              </a:spcAft>
              <a:buNone/>
            </a:pPr>
            <a:r>
              <a:t/>
            </a:r>
            <a:endParaRPr b="1" sz="800" u="sng">
              <a:latin typeface="Comic Sans MS"/>
              <a:ea typeface="Comic Sans MS"/>
              <a:cs typeface="Comic Sans MS"/>
              <a:sym typeface="Comic Sans MS"/>
            </a:endParaRPr>
          </a:p>
          <a:p>
            <a:pPr indent="0" lvl="0" marL="0" rtl="0" algn="l">
              <a:spcBef>
                <a:spcPts val="0"/>
              </a:spcBef>
              <a:spcAft>
                <a:spcPts val="0"/>
              </a:spcAft>
              <a:buClr>
                <a:schemeClr val="dk1"/>
              </a:buClr>
              <a:buSzPts val="1100"/>
              <a:buFont typeface="Arial"/>
              <a:buNone/>
            </a:pPr>
            <a:r>
              <a:rPr b="1" lang="en-GB">
                <a:solidFill>
                  <a:schemeClr val="dk1"/>
                </a:solidFill>
                <a:latin typeface="Comic Sans MS"/>
                <a:ea typeface="Comic Sans MS"/>
                <a:cs typeface="Comic Sans MS"/>
                <a:sym typeface="Comic Sans MS"/>
              </a:rPr>
              <a:t>Class Text</a:t>
            </a:r>
            <a:endParaRPr b="1">
              <a:solidFill>
                <a:schemeClr val="dk1"/>
              </a:solidFill>
              <a:latin typeface="Comic Sans MS"/>
              <a:ea typeface="Comic Sans MS"/>
              <a:cs typeface="Comic Sans MS"/>
              <a:sym typeface="Comic Sans MS"/>
            </a:endParaRPr>
          </a:p>
          <a:p>
            <a:pPr indent="0" lvl="0" marL="0" rtl="0" algn="l">
              <a:spcBef>
                <a:spcPts val="0"/>
              </a:spcBef>
              <a:spcAft>
                <a:spcPts val="0"/>
              </a:spcAft>
              <a:buNone/>
            </a:pPr>
            <a:r>
              <a:rPr lang="en-GB" sz="1100">
                <a:solidFill>
                  <a:schemeClr val="dk1"/>
                </a:solidFill>
                <a:latin typeface="Comic Sans MS"/>
                <a:ea typeface="Comic Sans MS"/>
                <a:cs typeface="Comic Sans MS"/>
                <a:sym typeface="Comic Sans MS"/>
              </a:rPr>
              <a:t>Our class text is </a:t>
            </a:r>
            <a:r>
              <a:rPr b="1" i="1" lang="en-GB" sz="1100">
                <a:solidFill>
                  <a:schemeClr val="dk1"/>
                </a:solidFill>
                <a:latin typeface="Comic Sans MS"/>
                <a:ea typeface="Comic Sans MS"/>
                <a:cs typeface="Comic Sans MS"/>
                <a:sym typeface="Comic Sans MS"/>
              </a:rPr>
              <a:t>Rumaysa</a:t>
            </a:r>
            <a:endParaRPr b="1" i="1" sz="1100">
              <a:solidFill>
                <a:schemeClr val="dk1"/>
              </a:solidFill>
              <a:latin typeface="Comic Sans MS"/>
              <a:ea typeface="Comic Sans MS"/>
              <a:cs typeface="Comic Sans MS"/>
              <a:sym typeface="Comic Sans MS"/>
            </a:endParaRPr>
          </a:p>
          <a:p>
            <a:pPr indent="0" lvl="0" marL="0" rtl="0" algn="l">
              <a:spcBef>
                <a:spcPts val="0"/>
              </a:spcBef>
              <a:spcAft>
                <a:spcPts val="0"/>
              </a:spcAft>
              <a:buNone/>
            </a:pPr>
            <a:r>
              <a:rPr b="1" lang="en-GB">
                <a:solidFill>
                  <a:schemeClr val="dk1"/>
                </a:solidFill>
                <a:latin typeface="Comic Sans MS"/>
                <a:ea typeface="Comic Sans MS"/>
                <a:cs typeface="Comic Sans MS"/>
                <a:sym typeface="Comic Sans MS"/>
              </a:rPr>
              <a:t>Reading</a:t>
            </a:r>
            <a:endParaRPr>
              <a:solidFill>
                <a:schemeClr val="dk1"/>
              </a:solidFill>
              <a:latin typeface="Comic Sans MS"/>
              <a:ea typeface="Comic Sans MS"/>
              <a:cs typeface="Comic Sans MS"/>
              <a:sym typeface="Comic Sans MS"/>
            </a:endParaRPr>
          </a:p>
          <a:p>
            <a:pPr indent="0" lvl="0" marL="0" rtl="0" algn="l">
              <a:spcBef>
                <a:spcPts val="0"/>
              </a:spcBef>
              <a:spcAft>
                <a:spcPts val="0"/>
              </a:spcAft>
              <a:buClr>
                <a:schemeClr val="dk1"/>
              </a:buClr>
              <a:buSzPts val="1100"/>
              <a:buFont typeface="Arial"/>
              <a:buNone/>
            </a:pPr>
            <a:r>
              <a:rPr lang="en-GB" sz="1100">
                <a:solidFill>
                  <a:schemeClr val="dk1"/>
                </a:solidFill>
                <a:latin typeface="Comic Sans MS"/>
                <a:ea typeface="Comic Sans MS"/>
                <a:cs typeface="Comic Sans MS"/>
                <a:sym typeface="Comic Sans MS"/>
              </a:rPr>
              <a:t>All children will read for at least 10 minutes every day in school and we hope parents will do the same at home. Children will bring a reading record home so they can track their reading and share this with you.  We would appreciate it if you could sign this off each week and talk to your child about what they are reading. </a:t>
            </a:r>
            <a:endParaRPr b="1">
              <a:highlight>
                <a:schemeClr val="accent6"/>
              </a:highlight>
              <a:latin typeface="Comic Sans MS"/>
              <a:ea typeface="Comic Sans MS"/>
              <a:cs typeface="Comic Sans MS"/>
              <a:sym typeface="Comic Sans MS"/>
            </a:endParaRPr>
          </a:p>
          <a:p>
            <a:pPr indent="0" lvl="0" marL="0" rtl="0" algn="l">
              <a:spcBef>
                <a:spcPts val="0"/>
              </a:spcBef>
              <a:spcAft>
                <a:spcPts val="0"/>
              </a:spcAft>
              <a:buNone/>
            </a:pPr>
            <a:r>
              <a:t/>
            </a:r>
            <a:endParaRPr sz="1100">
              <a:latin typeface="Comic Sans MS"/>
              <a:ea typeface="Comic Sans MS"/>
              <a:cs typeface="Comic Sans MS"/>
              <a:sym typeface="Comic Sans MS"/>
            </a:endParaRPr>
          </a:p>
          <a:p>
            <a:pPr indent="0" lvl="0" marL="0" rtl="0" algn="l">
              <a:spcBef>
                <a:spcPts val="0"/>
              </a:spcBef>
              <a:spcAft>
                <a:spcPts val="0"/>
              </a:spcAft>
              <a:buClr>
                <a:schemeClr val="dk1"/>
              </a:buClr>
              <a:buSzPts val="1100"/>
              <a:buFont typeface="Arial"/>
              <a:buNone/>
            </a:pPr>
            <a:r>
              <a:rPr b="1" lang="en-GB">
                <a:solidFill>
                  <a:schemeClr val="dk1"/>
                </a:solidFill>
                <a:latin typeface="Comic Sans MS"/>
                <a:ea typeface="Comic Sans MS"/>
                <a:cs typeface="Comic Sans MS"/>
                <a:sym typeface="Comic Sans MS"/>
              </a:rPr>
              <a:t>PE</a:t>
            </a:r>
            <a:endParaRPr>
              <a:solidFill>
                <a:schemeClr val="dk1"/>
              </a:solidFill>
              <a:latin typeface="Comic Sans MS"/>
              <a:ea typeface="Comic Sans MS"/>
              <a:cs typeface="Comic Sans MS"/>
              <a:sym typeface="Comic Sans MS"/>
            </a:endParaRPr>
          </a:p>
          <a:p>
            <a:pPr indent="0" lvl="0" marL="0" rtl="0" algn="l">
              <a:spcBef>
                <a:spcPts val="0"/>
              </a:spcBef>
              <a:spcAft>
                <a:spcPts val="0"/>
              </a:spcAft>
              <a:buNone/>
            </a:pPr>
            <a:r>
              <a:rPr lang="en-GB" sz="1100">
                <a:solidFill>
                  <a:schemeClr val="dk1"/>
                </a:solidFill>
                <a:latin typeface="Comic Sans MS"/>
                <a:ea typeface="Comic Sans MS"/>
                <a:cs typeface="Comic Sans MS"/>
                <a:sym typeface="Comic Sans MS"/>
              </a:rPr>
              <a:t>PE will take place on a </a:t>
            </a:r>
            <a:r>
              <a:rPr b="1" lang="en-GB" sz="1100">
                <a:solidFill>
                  <a:schemeClr val="dk1"/>
                </a:solidFill>
                <a:latin typeface="Comic Sans MS"/>
                <a:ea typeface="Comic Sans MS"/>
                <a:cs typeface="Comic Sans MS"/>
                <a:sym typeface="Comic Sans MS"/>
              </a:rPr>
              <a:t>Thursday.</a:t>
            </a:r>
            <a:r>
              <a:rPr lang="en-GB" sz="1100">
                <a:solidFill>
                  <a:schemeClr val="dk1"/>
                </a:solidFill>
                <a:latin typeface="Comic Sans MS"/>
                <a:ea typeface="Comic Sans MS"/>
                <a:cs typeface="Comic Sans MS"/>
                <a:sym typeface="Comic Sans MS"/>
              </a:rPr>
              <a:t> Children can come to school in their kit (jogging bottoms/PE shorts/leggings and t-shirt/jumper with trainers) on PE days. </a:t>
            </a:r>
            <a:endParaRPr sz="1100">
              <a:solidFill>
                <a:schemeClr val="dk1"/>
              </a:solidFill>
              <a:latin typeface="Comic Sans MS"/>
              <a:ea typeface="Comic Sans MS"/>
              <a:cs typeface="Comic Sans MS"/>
              <a:sym typeface="Comic Sans MS"/>
            </a:endParaRPr>
          </a:p>
          <a:p>
            <a:pPr indent="0" lvl="0" marL="0" rtl="0" algn="l">
              <a:spcBef>
                <a:spcPts val="0"/>
              </a:spcBef>
              <a:spcAft>
                <a:spcPts val="0"/>
              </a:spcAft>
              <a:buNone/>
            </a:pPr>
            <a:r>
              <a:rPr b="1" lang="en-GB" sz="1100">
                <a:solidFill>
                  <a:schemeClr val="dk1"/>
                </a:solidFill>
                <a:latin typeface="Comic Sans MS"/>
                <a:ea typeface="Comic Sans MS"/>
                <a:cs typeface="Comic Sans MS"/>
                <a:sym typeface="Comic Sans MS"/>
              </a:rPr>
              <a:t>Swimming on Thursday.</a:t>
            </a:r>
            <a:endParaRPr b="1" sz="1100">
              <a:solidFill>
                <a:schemeClr val="dk1"/>
              </a:solidFill>
              <a:latin typeface="Comic Sans MS"/>
              <a:ea typeface="Comic Sans MS"/>
              <a:cs typeface="Comic Sans MS"/>
              <a:sym typeface="Comic Sans MS"/>
            </a:endParaRPr>
          </a:p>
          <a:p>
            <a:pPr indent="0" lvl="0" marL="0" rtl="0" algn="l">
              <a:spcBef>
                <a:spcPts val="0"/>
              </a:spcBef>
              <a:spcAft>
                <a:spcPts val="0"/>
              </a:spcAft>
              <a:buNone/>
            </a:pPr>
            <a:r>
              <a:t/>
            </a:r>
            <a:endParaRPr sz="1100">
              <a:solidFill>
                <a:schemeClr val="dk1"/>
              </a:solidFill>
              <a:latin typeface="Comic Sans MS"/>
              <a:ea typeface="Comic Sans MS"/>
              <a:cs typeface="Comic Sans MS"/>
              <a:sym typeface="Comic Sans MS"/>
            </a:endParaRPr>
          </a:p>
          <a:p>
            <a:pPr indent="0" lvl="0" marL="0" rtl="0" algn="l">
              <a:spcBef>
                <a:spcPts val="0"/>
              </a:spcBef>
              <a:spcAft>
                <a:spcPts val="0"/>
              </a:spcAft>
              <a:buClr>
                <a:schemeClr val="dk1"/>
              </a:buClr>
              <a:buSzPts val="1100"/>
              <a:buFont typeface="Arial"/>
              <a:buNone/>
            </a:pPr>
            <a:r>
              <a:rPr b="1" lang="en-GB">
                <a:solidFill>
                  <a:schemeClr val="dk1"/>
                </a:solidFill>
                <a:latin typeface="Comic Sans MS"/>
                <a:ea typeface="Comic Sans MS"/>
                <a:cs typeface="Comic Sans MS"/>
                <a:sym typeface="Comic Sans MS"/>
              </a:rPr>
              <a:t>Homework</a:t>
            </a:r>
            <a:endParaRPr>
              <a:solidFill>
                <a:schemeClr val="dk1"/>
              </a:solidFill>
              <a:latin typeface="Comic Sans MS"/>
              <a:ea typeface="Comic Sans MS"/>
              <a:cs typeface="Comic Sans MS"/>
              <a:sym typeface="Comic Sans MS"/>
            </a:endParaRPr>
          </a:p>
          <a:p>
            <a:pPr indent="0" lvl="0" marL="0" rtl="0" algn="l">
              <a:spcBef>
                <a:spcPts val="0"/>
              </a:spcBef>
              <a:spcAft>
                <a:spcPts val="0"/>
              </a:spcAft>
              <a:buClr>
                <a:schemeClr val="dk1"/>
              </a:buClr>
              <a:buSzPts val="1100"/>
              <a:buFont typeface="Arial"/>
              <a:buNone/>
            </a:pPr>
            <a:r>
              <a:rPr lang="en-GB" sz="1100">
                <a:solidFill>
                  <a:schemeClr val="dk1"/>
                </a:solidFill>
                <a:latin typeface="Comic Sans MS"/>
                <a:ea typeface="Comic Sans MS"/>
                <a:cs typeface="Comic Sans MS"/>
                <a:sym typeface="Comic Sans MS"/>
              </a:rPr>
              <a:t>Homework will be sent out every </a:t>
            </a:r>
            <a:r>
              <a:rPr b="1" lang="en-GB" sz="1100">
                <a:solidFill>
                  <a:schemeClr val="dk1"/>
                </a:solidFill>
                <a:latin typeface="Comic Sans MS"/>
                <a:ea typeface="Comic Sans MS"/>
                <a:cs typeface="Comic Sans MS"/>
                <a:sym typeface="Comic Sans MS"/>
              </a:rPr>
              <a:t>Friday </a:t>
            </a:r>
            <a:r>
              <a:rPr lang="en-GB" sz="1100">
                <a:solidFill>
                  <a:schemeClr val="dk1"/>
                </a:solidFill>
                <a:latin typeface="Comic Sans MS"/>
                <a:ea typeface="Comic Sans MS"/>
                <a:cs typeface="Comic Sans MS"/>
                <a:sym typeface="Comic Sans MS"/>
              </a:rPr>
              <a:t>with it returning back into school by the following </a:t>
            </a:r>
            <a:r>
              <a:rPr b="1" lang="en-GB" sz="1100">
                <a:solidFill>
                  <a:schemeClr val="dk1"/>
                </a:solidFill>
                <a:latin typeface="Comic Sans MS"/>
                <a:ea typeface="Comic Sans MS"/>
                <a:cs typeface="Comic Sans MS"/>
                <a:sym typeface="Comic Sans MS"/>
              </a:rPr>
              <a:t>Wednesday</a:t>
            </a:r>
            <a:r>
              <a:rPr lang="en-GB" sz="1100">
                <a:solidFill>
                  <a:schemeClr val="dk1"/>
                </a:solidFill>
                <a:latin typeface="Comic Sans MS"/>
                <a:ea typeface="Comic Sans MS"/>
                <a:cs typeface="Comic Sans MS"/>
                <a:sym typeface="Comic Sans MS"/>
              </a:rPr>
              <a:t>.  If you have any questions about the homework, please come and talk to us  Each week your child will be given a set of spellings to practise at home.  </a:t>
            </a:r>
            <a:endParaRPr sz="1100">
              <a:solidFill>
                <a:schemeClr val="dk1"/>
              </a:solidFill>
              <a:latin typeface="Comic Sans MS"/>
              <a:ea typeface="Comic Sans MS"/>
              <a:cs typeface="Comic Sans MS"/>
              <a:sym typeface="Comic Sans MS"/>
            </a:endParaRPr>
          </a:p>
          <a:p>
            <a:pPr indent="0" lvl="0" marL="0" rtl="0" algn="l">
              <a:spcBef>
                <a:spcPts val="0"/>
              </a:spcBef>
              <a:spcAft>
                <a:spcPts val="0"/>
              </a:spcAft>
              <a:buClr>
                <a:schemeClr val="dk1"/>
              </a:buClr>
              <a:buSzPts val="1100"/>
              <a:buFont typeface="Arial"/>
              <a:buNone/>
            </a:pPr>
            <a:r>
              <a:t/>
            </a:r>
            <a:endParaRPr sz="1100">
              <a:solidFill>
                <a:schemeClr val="dk1"/>
              </a:solidFill>
              <a:latin typeface="Comic Sans MS"/>
              <a:ea typeface="Comic Sans MS"/>
              <a:cs typeface="Comic Sans MS"/>
              <a:sym typeface="Comic Sans MS"/>
            </a:endParaRPr>
          </a:p>
          <a:p>
            <a:pPr indent="0" lvl="0" marL="0" rtl="0" algn="l">
              <a:spcBef>
                <a:spcPts val="0"/>
              </a:spcBef>
              <a:spcAft>
                <a:spcPts val="0"/>
              </a:spcAft>
              <a:buClr>
                <a:schemeClr val="dk1"/>
              </a:buClr>
              <a:buSzPts val="1100"/>
              <a:buFont typeface="Arial"/>
              <a:buNone/>
            </a:pPr>
            <a:r>
              <a:rPr b="1" lang="en-GB" sz="1100">
                <a:solidFill>
                  <a:schemeClr val="dk1"/>
                </a:solidFill>
                <a:latin typeface="Comic Sans MS"/>
                <a:ea typeface="Comic Sans MS"/>
                <a:cs typeface="Comic Sans MS"/>
                <a:sym typeface="Comic Sans MS"/>
              </a:rPr>
              <a:t>Please ensure your child brings in a named water bottle everyday.</a:t>
            </a:r>
            <a:endParaRPr b="1">
              <a:solidFill>
                <a:schemeClr val="dk1"/>
              </a:solidFill>
              <a:latin typeface="Comic Sans MS"/>
              <a:ea typeface="Comic Sans MS"/>
              <a:cs typeface="Comic Sans MS"/>
              <a:sym typeface="Comic Sans MS"/>
            </a:endParaRPr>
          </a:p>
        </p:txBody>
      </p:sp>
      <p:sp>
        <p:nvSpPr>
          <p:cNvPr id="55" name="Google Shape;55;p13"/>
          <p:cNvSpPr txBox="1"/>
          <p:nvPr/>
        </p:nvSpPr>
        <p:spPr>
          <a:xfrm>
            <a:off x="4792825" y="73050"/>
            <a:ext cx="4193700" cy="4997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6" name="Google Shape;56;p13"/>
          <p:cNvSpPr txBox="1"/>
          <p:nvPr/>
        </p:nvSpPr>
        <p:spPr>
          <a:xfrm>
            <a:off x="5399275" y="150750"/>
            <a:ext cx="2980800" cy="5625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GB" sz="2200">
                <a:latin typeface="Comic Sans MS"/>
                <a:ea typeface="Comic Sans MS"/>
                <a:cs typeface="Comic Sans MS"/>
                <a:sym typeface="Comic Sans MS"/>
              </a:rPr>
              <a:t>Class Curriculum Information</a:t>
            </a:r>
            <a:endParaRPr b="1" sz="2200">
              <a:latin typeface="Comic Sans MS"/>
              <a:ea typeface="Comic Sans MS"/>
              <a:cs typeface="Comic Sans MS"/>
              <a:sym typeface="Comic Sans MS"/>
            </a:endParaRPr>
          </a:p>
        </p:txBody>
      </p:sp>
      <p:sp>
        <p:nvSpPr>
          <p:cNvPr id="57" name="Google Shape;57;p13"/>
          <p:cNvSpPr txBox="1"/>
          <p:nvPr/>
        </p:nvSpPr>
        <p:spPr>
          <a:xfrm>
            <a:off x="5296375" y="2221600"/>
            <a:ext cx="3186600" cy="8679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GB" sz="1500">
                <a:solidFill>
                  <a:schemeClr val="dk1"/>
                </a:solidFill>
                <a:latin typeface="Comic Sans MS"/>
                <a:ea typeface="Comic Sans MS"/>
                <a:cs typeface="Comic Sans MS"/>
                <a:sym typeface="Comic Sans MS"/>
              </a:rPr>
              <a:t>Year 4</a:t>
            </a:r>
            <a:endParaRPr b="1" sz="1500">
              <a:solidFill>
                <a:schemeClr val="dk1"/>
              </a:solidFill>
              <a:latin typeface="Comic Sans MS"/>
              <a:ea typeface="Comic Sans MS"/>
              <a:cs typeface="Comic Sans MS"/>
              <a:sym typeface="Comic Sans MS"/>
            </a:endParaRPr>
          </a:p>
          <a:p>
            <a:pPr indent="0" lvl="0" marL="0" rtl="0" algn="ctr">
              <a:spcBef>
                <a:spcPts val="0"/>
              </a:spcBef>
              <a:spcAft>
                <a:spcPts val="0"/>
              </a:spcAft>
              <a:buNone/>
            </a:pPr>
            <a:r>
              <a:rPr b="1" lang="en-GB" sz="1500">
                <a:solidFill>
                  <a:schemeClr val="dk1"/>
                </a:solidFill>
                <a:latin typeface="Comic Sans MS"/>
                <a:ea typeface="Comic Sans MS"/>
                <a:cs typeface="Comic Sans MS"/>
                <a:sym typeface="Comic Sans MS"/>
              </a:rPr>
              <a:t>Autumn Term 1 </a:t>
            </a:r>
            <a:endParaRPr b="1" sz="1500">
              <a:solidFill>
                <a:schemeClr val="dk1"/>
              </a:solidFill>
              <a:latin typeface="Comic Sans MS"/>
              <a:ea typeface="Comic Sans MS"/>
              <a:cs typeface="Comic Sans MS"/>
              <a:sym typeface="Comic Sans MS"/>
            </a:endParaRPr>
          </a:p>
          <a:p>
            <a:pPr indent="0" lvl="0" marL="0" rtl="0" algn="ctr">
              <a:spcBef>
                <a:spcPts val="0"/>
              </a:spcBef>
              <a:spcAft>
                <a:spcPts val="0"/>
              </a:spcAft>
              <a:buNone/>
            </a:pPr>
            <a:r>
              <a:rPr b="1" lang="en-GB" sz="1500">
                <a:solidFill>
                  <a:schemeClr val="dk1"/>
                </a:solidFill>
                <a:latin typeface="Comic Sans MS"/>
                <a:ea typeface="Comic Sans MS"/>
                <a:cs typeface="Comic Sans MS"/>
                <a:sym typeface="Comic Sans MS"/>
              </a:rPr>
              <a:t>2025/2026</a:t>
            </a:r>
            <a:endParaRPr b="1" sz="1500">
              <a:solidFill>
                <a:schemeClr val="dk1"/>
              </a:solidFill>
              <a:latin typeface="Comic Sans MS"/>
              <a:ea typeface="Comic Sans MS"/>
              <a:cs typeface="Comic Sans MS"/>
              <a:sym typeface="Comic Sans MS"/>
            </a:endParaRPr>
          </a:p>
        </p:txBody>
      </p:sp>
      <p:pic>
        <p:nvPicPr>
          <p:cNvPr id="58" name="Google Shape;58;p13"/>
          <p:cNvPicPr preferRelativeResize="0"/>
          <p:nvPr/>
        </p:nvPicPr>
        <p:blipFill>
          <a:blip r:embed="rId3">
            <a:alphaModFix/>
          </a:blip>
          <a:stretch>
            <a:fillRect/>
          </a:stretch>
        </p:blipFill>
        <p:spPr>
          <a:xfrm>
            <a:off x="6324425" y="1140975"/>
            <a:ext cx="1130500" cy="1125175"/>
          </a:xfrm>
          <a:prstGeom prst="rect">
            <a:avLst/>
          </a:prstGeom>
          <a:noFill/>
          <a:ln>
            <a:noFill/>
          </a:ln>
        </p:spPr>
      </p:pic>
      <p:sp>
        <p:nvSpPr>
          <p:cNvPr id="59" name="Google Shape;59;p13"/>
          <p:cNvSpPr txBox="1"/>
          <p:nvPr/>
        </p:nvSpPr>
        <p:spPr>
          <a:xfrm>
            <a:off x="5399275" y="4352175"/>
            <a:ext cx="3186600" cy="6429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t/>
            </a:r>
            <a:endParaRPr b="1" sz="1500">
              <a:solidFill>
                <a:srgbClr val="000000"/>
              </a:solidFill>
              <a:latin typeface="Comic Sans MS"/>
              <a:ea typeface="Comic Sans MS"/>
              <a:cs typeface="Comic Sans MS"/>
              <a:sym typeface="Comic Sans MS"/>
            </a:endParaRPr>
          </a:p>
          <a:p>
            <a:pPr indent="0" lvl="0" marL="0" rtl="0" algn="l">
              <a:spcBef>
                <a:spcPts val="0"/>
              </a:spcBef>
              <a:spcAft>
                <a:spcPts val="0"/>
              </a:spcAft>
              <a:buNone/>
            </a:pPr>
            <a:r>
              <a:rPr b="1" lang="en-GB" sz="1500">
                <a:latin typeface="Comic Sans MS"/>
                <a:ea typeface="Comic Sans MS"/>
                <a:cs typeface="Comic Sans MS"/>
                <a:sym typeface="Comic Sans MS"/>
              </a:rPr>
              <a:t>           Geography</a:t>
            </a:r>
            <a:endParaRPr b="1" sz="1500">
              <a:solidFill>
                <a:srgbClr val="000000"/>
              </a:solidFill>
              <a:latin typeface="Comic Sans MS"/>
              <a:ea typeface="Comic Sans MS"/>
              <a:cs typeface="Comic Sans MS"/>
              <a:sym typeface="Comic Sans MS"/>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3" name="Shape 63"/>
        <p:cNvGrpSpPr/>
        <p:nvPr/>
      </p:nvGrpSpPr>
      <p:grpSpPr>
        <a:xfrm>
          <a:off x="0" y="0"/>
          <a:ext cx="0" cy="0"/>
          <a:chOff x="0" y="0"/>
          <a:chExt cx="0" cy="0"/>
        </a:xfrm>
      </p:grpSpPr>
      <p:pic>
        <p:nvPicPr>
          <p:cNvPr id="64" name="Google Shape;64;p14"/>
          <p:cNvPicPr preferRelativeResize="0"/>
          <p:nvPr/>
        </p:nvPicPr>
        <p:blipFill>
          <a:blip r:embed="rId3">
            <a:alphaModFix/>
          </a:blip>
          <a:stretch>
            <a:fillRect/>
          </a:stretch>
        </p:blipFill>
        <p:spPr>
          <a:xfrm>
            <a:off x="5367250" y="3294774"/>
            <a:ext cx="526950" cy="513953"/>
          </a:xfrm>
          <a:prstGeom prst="rect">
            <a:avLst/>
          </a:prstGeom>
          <a:noFill/>
          <a:ln>
            <a:noFill/>
          </a:ln>
        </p:spPr>
      </p:pic>
      <p:sp>
        <p:nvSpPr>
          <p:cNvPr id="65" name="Google Shape;65;p14"/>
          <p:cNvSpPr txBox="1"/>
          <p:nvPr/>
        </p:nvSpPr>
        <p:spPr>
          <a:xfrm>
            <a:off x="148125" y="73050"/>
            <a:ext cx="4193700" cy="49974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b="1" lang="en-GB" u="sng">
                <a:solidFill>
                  <a:schemeClr val="dk1"/>
                </a:solidFill>
                <a:latin typeface="Comic Sans MS"/>
                <a:ea typeface="Comic Sans MS"/>
                <a:cs typeface="Comic Sans MS"/>
                <a:sym typeface="Comic Sans MS"/>
              </a:rPr>
              <a:t>ENRICHMENT AREAS OF LEARNING</a:t>
            </a:r>
            <a:endParaRPr>
              <a:solidFill>
                <a:schemeClr val="dk1"/>
              </a:solidFill>
            </a:endParaRPr>
          </a:p>
          <a:p>
            <a:pPr indent="0" lvl="0" marL="0" rtl="0" algn="ctr">
              <a:spcBef>
                <a:spcPts val="0"/>
              </a:spcBef>
              <a:spcAft>
                <a:spcPts val="0"/>
              </a:spcAft>
              <a:buNone/>
            </a:pPr>
            <a:r>
              <a:t/>
            </a:r>
            <a:endParaRPr b="1" u="sng">
              <a:latin typeface="Comic Sans MS"/>
              <a:ea typeface="Comic Sans MS"/>
              <a:cs typeface="Comic Sans MS"/>
              <a:sym typeface="Comic Sans MS"/>
            </a:endParaRPr>
          </a:p>
          <a:p>
            <a:pPr indent="0" lvl="0" marL="0" rtl="0" algn="l">
              <a:spcBef>
                <a:spcPts val="0"/>
              </a:spcBef>
              <a:spcAft>
                <a:spcPts val="0"/>
              </a:spcAft>
              <a:buNone/>
            </a:pPr>
            <a:r>
              <a:t/>
            </a:r>
            <a:endParaRPr b="1" sz="800" u="sng">
              <a:latin typeface="Comic Sans MS"/>
              <a:ea typeface="Comic Sans MS"/>
              <a:cs typeface="Comic Sans MS"/>
              <a:sym typeface="Comic Sans MS"/>
            </a:endParaRPr>
          </a:p>
          <a:p>
            <a:pPr indent="0" lvl="0" marL="0" rtl="0" algn="l">
              <a:spcBef>
                <a:spcPts val="0"/>
              </a:spcBef>
              <a:spcAft>
                <a:spcPts val="0"/>
              </a:spcAft>
              <a:buNone/>
            </a:pPr>
            <a:r>
              <a:t/>
            </a:r>
            <a:endParaRPr sz="1100">
              <a:solidFill>
                <a:schemeClr val="dk1"/>
              </a:solidFill>
              <a:latin typeface="Comic Sans MS"/>
              <a:ea typeface="Comic Sans MS"/>
              <a:cs typeface="Comic Sans MS"/>
              <a:sym typeface="Comic Sans MS"/>
            </a:endParaRPr>
          </a:p>
        </p:txBody>
      </p:sp>
      <p:sp>
        <p:nvSpPr>
          <p:cNvPr id="66" name="Google Shape;66;p14"/>
          <p:cNvSpPr txBox="1"/>
          <p:nvPr/>
        </p:nvSpPr>
        <p:spPr>
          <a:xfrm>
            <a:off x="4792825" y="73050"/>
            <a:ext cx="4193700" cy="49974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b="1" lang="en-GB" u="sng">
                <a:solidFill>
                  <a:schemeClr val="dk1"/>
                </a:solidFill>
                <a:latin typeface="Comic Sans MS"/>
                <a:ea typeface="Comic Sans MS"/>
                <a:cs typeface="Comic Sans MS"/>
                <a:sym typeface="Comic Sans MS"/>
              </a:rPr>
              <a:t>ENRICHMENT AREAS OF LEARNING</a:t>
            </a:r>
            <a:endParaRPr/>
          </a:p>
        </p:txBody>
      </p:sp>
      <p:graphicFrame>
        <p:nvGraphicFramePr>
          <p:cNvPr id="67" name="Google Shape;67;p14"/>
          <p:cNvGraphicFramePr/>
          <p:nvPr/>
        </p:nvGraphicFramePr>
        <p:xfrm>
          <a:off x="148125" y="395975"/>
          <a:ext cx="3000000" cy="3000000"/>
        </p:xfrm>
        <a:graphic>
          <a:graphicData uri="http://schemas.openxmlformats.org/drawingml/2006/table">
            <a:tbl>
              <a:tblPr>
                <a:noFill/>
                <a:tableStyleId>{545FD335-9BF7-499F-B026-E6ED6A9F905E}</a:tableStyleId>
              </a:tblPr>
              <a:tblGrid>
                <a:gridCol w="1086475"/>
                <a:gridCol w="3107225"/>
              </a:tblGrid>
              <a:tr h="1103775">
                <a:tc>
                  <a:txBody>
                    <a:bodyPr/>
                    <a:lstStyle/>
                    <a:p>
                      <a:pPr indent="0" lvl="0" marL="0" rtl="0" algn="ctr">
                        <a:spcBef>
                          <a:spcPts val="0"/>
                        </a:spcBef>
                        <a:spcAft>
                          <a:spcPts val="0"/>
                        </a:spcAft>
                        <a:buNone/>
                      </a:pPr>
                      <a:r>
                        <a:rPr b="1" lang="en-GB" sz="1200">
                          <a:latin typeface="Comic Sans MS"/>
                          <a:ea typeface="Comic Sans MS"/>
                          <a:cs typeface="Comic Sans MS"/>
                          <a:sym typeface="Comic Sans MS"/>
                        </a:rPr>
                        <a:t>English</a:t>
                      </a:r>
                      <a:endParaRPr b="1" sz="1200">
                        <a:latin typeface="Comic Sans MS"/>
                        <a:ea typeface="Comic Sans MS"/>
                        <a:cs typeface="Comic Sans MS"/>
                        <a:sym typeface="Comic Sans MS"/>
                      </a:endParaRPr>
                    </a:p>
                    <a:p>
                      <a:pPr indent="0" lvl="0" marL="0" rtl="0" algn="ctr">
                        <a:spcBef>
                          <a:spcPts val="0"/>
                        </a:spcBef>
                        <a:spcAft>
                          <a:spcPts val="0"/>
                        </a:spcAft>
                        <a:buNone/>
                      </a:pPr>
                      <a:r>
                        <a:t/>
                      </a:r>
                      <a:endParaRPr b="1" sz="1200">
                        <a:latin typeface="Comic Sans MS"/>
                        <a:ea typeface="Comic Sans MS"/>
                        <a:cs typeface="Comic Sans MS"/>
                        <a:sym typeface="Comic Sans MS"/>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spcBef>
                          <a:spcPts val="0"/>
                        </a:spcBef>
                        <a:spcAft>
                          <a:spcPts val="0"/>
                        </a:spcAft>
                        <a:buNone/>
                      </a:pPr>
                      <a:r>
                        <a:rPr lang="en-GB" sz="1100">
                          <a:solidFill>
                            <a:schemeClr val="dk1"/>
                          </a:solidFill>
                          <a:latin typeface="Comic Sans MS"/>
                          <a:ea typeface="Comic Sans MS"/>
                          <a:cs typeface="Comic Sans MS"/>
                          <a:sym typeface="Comic Sans MS"/>
                        </a:rPr>
                        <a:t>In English this term we will be developing our skills of scanning a text for key information in reading.   In writing, we will be retelling events in first </a:t>
                      </a:r>
                      <a:r>
                        <a:rPr lang="en-GB" sz="1100">
                          <a:solidFill>
                            <a:schemeClr val="dk1"/>
                          </a:solidFill>
                          <a:latin typeface="Comic Sans MS"/>
                          <a:ea typeface="Comic Sans MS"/>
                          <a:cs typeface="Comic Sans MS"/>
                          <a:sym typeface="Comic Sans MS"/>
                        </a:rPr>
                        <a:t>person, using chronological order </a:t>
                      </a:r>
                      <a:r>
                        <a:rPr lang="en-GB" sz="1100">
                          <a:solidFill>
                            <a:schemeClr val="dk1"/>
                          </a:solidFill>
                          <a:latin typeface="Comic Sans MS"/>
                          <a:ea typeface="Comic Sans MS"/>
                          <a:cs typeface="Comic Sans MS"/>
                          <a:sym typeface="Comic Sans MS"/>
                        </a:rPr>
                        <a:t>and consolidating our knowledge of using dialogue in our writing.</a:t>
                      </a:r>
                      <a:endParaRPr sz="1100">
                        <a:solidFill>
                          <a:schemeClr val="dk1"/>
                        </a:solidFill>
                        <a:latin typeface="Comic Sans MS"/>
                        <a:ea typeface="Comic Sans MS"/>
                        <a:cs typeface="Comic Sans MS"/>
                        <a:sym typeface="Comic Sans MS"/>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1077050">
                <a:tc>
                  <a:txBody>
                    <a:bodyPr/>
                    <a:lstStyle/>
                    <a:p>
                      <a:pPr indent="0" lvl="0" marL="0" rtl="0" algn="ctr">
                        <a:spcBef>
                          <a:spcPts val="0"/>
                        </a:spcBef>
                        <a:spcAft>
                          <a:spcPts val="0"/>
                        </a:spcAft>
                        <a:buNone/>
                      </a:pPr>
                      <a:r>
                        <a:rPr b="1" lang="en-GB" sz="1200">
                          <a:latin typeface="Comic Sans MS"/>
                          <a:ea typeface="Comic Sans MS"/>
                          <a:cs typeface="Comic Sans MS"/>
                          <a:sym typeface="Comic Sans MS"/>
                        </a:rPr>
                        <a:t>Maths</a:t>
                      </a:r>
                      <a:endParaRPr b="1" sz="1200">
                        <a:latin typeface="Comic Sans MS"/>
                        <a:ea typeface="Comic Sans MS"/>
                        <a:cs typeface="Comic Sans MS"/>
                        <a:sym typeface="Comic Sans MS"/>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spcBef>
                          <a:spcPts val="0"/>
                        </a:spcBef>
                        <a:spcAft>
                          <a:spcPts val="0"/>
                        </a:spcAft>
                        <a:buNone/>
                      </a:pPr>
                      <a:r>
                        <a:rPr lang="en-GB" sz="1100">
                          <a:latin typeface="Comic Sans MS"/>
                          <a:ea typeface="Comic Sans MS"/>
                          <a:cs typeface="Comic Sans MS"/>
                          <a:sym typeface="Comic Sans MS"/>
                        </a:rPr>
                        <a:t>In Maths, we will be learning about place value and developing our understanding of place value in 3 and 4 digit numbers. We will also develop our knowledge of addition and subtraction and explore different strategies to solve these. </a:t>
                      </a:r>
                      <a:endParaRPr sz="1100">
                        <a:latin typeface="Comic Sans MS"/>
                        <a:ea typeface="Comic Sans MS"/>
                        <a:cs typeface="Comic Sans MS"/>
                        <a:sym typeface="Comic Sans MS"/>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381000">
                <a:tc>
                  <a:txBody>
                    <a:bodyPr/>
                    <a:lstStyle/>
                    <a:p>
                      <a:pPr indent="0" lvl="0" marL="0" rtl="0" algn="ctr">
                        <a:spcBef>
                          <a:spcPts val="0"/>
                        </a:spcBef>
                        <a:spcAft>
                          <a:spcPts val="0"/>
                        </a:spcAft>
                        <a:buNone/>
                      </a:pPr>
                      <a:r>
                        <a:rPr b="1" lang="en-GB" sz="1200">
                          <a:latin typeface="Comic Sans MS"/>
                          <a:ea typeface="Comic Sans MS"/>
                          <a:cs typeface="Comic Sans MS"/>
                          <a:sym typeface="Comic Sans MS"/>
                        </a:rPr>
                        <a:t>Science</a:t>
                      </a:r>
                      <a:endParaRPr b="1" sz="1200">
                        <a:latin typeface="Comic Sans MS"/>
                        <a:ea typeface="Comic Sans MS"/>
                        <a:cs typeface="Comic Sans MS"/>
                        <a:sym typeface="Comic Sans MS"/>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spcBef>
                          <a:spcPts val="0"/>
                        </a:spcBef>
                        <a:spcAft>
                          <a:spcPts val="0"/>
                        </a:spcAft>
                        <a:buNone/>
                      </a:pPr>
                      <a:r>
                        <a:rPr lang="en-GB" sz="1100">
                          <a:latin typeface="Comic Sans MS"/>
                          <a:ea typeface="Comic Sans MS"/>
                          <a:cs typeface="Comic Sans MS"/>
                          <a:sym typeface="Comic Sans MS"/>
                        </a:rPr>
                        <a:t>We will be be learning about States of matter. We will investigate the differences and similarities </a:t>
                      </a:r>
                      <a:r>
                        <a:rPr lang="en-GB" sz="1100">
                          <a:latin typeface="Comic Sans MS"/>
                          <a:ea typeface="Comic Sans MS"/>
                          <a:cs typeface="Comic Sans MS"/>
                          <a:sym typeface="Comic Sans MS"/>
                        </a:rPr>
                        <a:t>between</a:t>
                      </a:r>
                      <a:r>
                        <a:rPr lang="en-GB" sz="1100">
                          <a:latin typeface="Comic Sans MS"/>
                          <a:ea typeface="Comic Sans MS"/>
                          <a:cs typeface="Comic Sans MS"/>
                          <a:sym typeface="Comic Sans MS"/>
                        </a:rPr>
                        <a:t> solids, liquids and gases. We will learn about the Water cycle and how water change state. </a:t>
                      </a:r>
                      <a:endParaRPr sz="1100">
                        <a:latin typeface="Comic Sans MS"/>
                        <a:ea typeface="Comic Sans MS"/>
                        <a:cs typeface="Comic Sans MS"/>
                        <a:sym typeface="Comic Sans MS"/>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381000">
                <a:tc>
                  <a:txBody>
                    <a:bodyPr/>
                    <a:lstStyle/>
                    <a:p>
                      <a:pPr indent="0" lvl="0" marL="0" rtl="0" algn="ctr">
                        <a:spcBef>
                          <a:spcPts val="0"/>
                        </a:spcBef>
                        <a:spcAft>
                          <a:spcPts val="0"/>
                        </a:spcAft>
                        <a:buNone/>
                      </a:pPr>
                      <a:r>
                        <a:rPr b="1" lang="en-GB" sz="1200">
                          <a:latin typeface="Comic Sans MS"/>
                          <a:ea typeface="Comic Sans MS"/>
                          <a:cs typeface="Comic Sans MS"/>
                          <a:sym typeface="Comic Sans MS"/>
                        </a:rPr>
                        <a:t>Computing</a:t>
                      </a:r>
                      <a:endParaRPr b="1" sz="1200">
                        <a:latin typeface="Comic Sans MS"/>
                        <a:ea typeface="Comic Sans MS"/>
                        <a:cs typeface="Comic Sans MS"/>
                        <a:sym typeface="Comic Sans MS"/>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spcBef>
                          <a:spcPts val="0"/>
                        </a:spcBef>
                        <a:spcAft>
                          <a:spcPts val="0"/>
                        </a:spcAft>
                        <a:buNone/>
                      </a:pPr>
                      <a:r>
                        <a:rPr lang="en-GB" sz="1100">
                          <a:latin typeface="Comic Sans MS"/>
                          <a:ea typeface="Comic Sans MS"/>
                          <a:cs typeface="Comic Sans MS"/>
                          <a:sym typeface="Comic Sans MS"/>
                        </a:rPr>
                        <a:t>This half-term we will be looking at computing systems and networks. Children will be recognising the internet as a network of networks including the WWW, and why we should evaluate online content.</a:t>
                      </a:r>
                      <a:endParaRPr sz="1100">
                        <a:latin typeface="Comic Sans MS"/>
                        <a:ea typeface="Comic Sans MS"/>
                        <a:cs typeface="Comic Sans MS"/>
                        <a:sym typeface="Comic Sans MS"/>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bl>
          </a:graphicData>
        </a:graphic>
      </p:graphicFrame>
      <p:graphicFrame>
        <p:nvGraphicFramePr>
          <p:cNvPr id="68" name="Google Shape;68;p14"/>
          <p:cNvGraphicFramePr/>
          <p:nvPr/>
        </p:nvGraphicFramePr>
        <p:xfrm>
          <a:off x="4947500" y="411950"/>
          <a:ext cx="3000000" cy="3000000"/>
        </p:xfrm>
        <a:graphic>
          <a:graphicData uri="http://schemas.openxmlformats.org/drawingml/2006/table">
            <a:tbl>
              <a:tblPr>
                <a:noFill/>
                <a:tableStyleId>{545FD335-9BF7-499F-B026-E6ED6A9F905E}</a:tableStyleId>
              </a:tblPr>
              <a:tblGrid>
                <a:gridCol w="984400"/>
                <a:gridCol w="3054625"/>
              </a:tblGrid>
              <a:tr h="1314425">
                <a:tc>
                  <a:txBody>
                    <a:bodyPr/>
                    <a:lstStyle/>
                    <a:p>
                      <a:pPr indent="0" lvl="0" marL="0" rtl="0" algn="ctr">
                        <a:spcBef>
                          <a:spcPts val="0"/>
                        </a:spcBef>
                        <a:spcAft>
                          <a:spcPts val="0"/>
                        </a:spcAft>
                        <a:buNone/>
                      </a:pPr>
                      <a:r>
                        <a:rPr b="1" lang="en-GB" sz="1200">
                          <a:latin typeface="Comic Sans MS"/>
                          <a:ea typeface="Comic Sans MS"/>
                          <a:cs typeface="Comic Sans MS"/>
                          <a:sym typeface="Comic Sans MS"/>
                        </a:rPr>
                        <a:t>Geography and History</a:t>
                      </a:r>
                      <a:endParaRPr b="1" sz="1200">
                        <a:latin typeface="Comic Sans MS"/>
                        <a:ea typeface="Comic Sans MS"/>
                        <a:cs typeface="Comic Sans MS"/>
                        <a:sym typeface="Comic Sans MS"/>
                      </a:endParaRPr>
                    </a:p>
                    <a:p>
                      <a:pPr indent="0" lvl="0" marL="0" rtl="0" algn="ctr">
                        <a:spcBef>
                          <a:spcPts val="0"/>
                        </a:spcBef>
                        <a:spcAft>
                          <a:spcPts val="0"/>
                        </a:spcAft>
                        <a:buNone/>
                      </a:pPr>
                      <a:r>
                        <a:t/>
                      </a:r>
                      <a:endParaRPr b="1" sz="1200">
                        <a:latin typeface="Comic Sans MS"/>
                        <a:ea typeface="Comic Sans MS"/>
                        <a:cs typeface="Comic Sans MS"/>
                        <a:sym typeface="Comic Sans MS"/>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spcBef>
                          <a:spcPts val="0"/>
                        </a:spcBef>
                        <a:spcAft>
                          <a:spcPts val="0"/>
                        </a:spcAft>
                        <a:buNone/>
                      </a:pPr>
                      <a:r>
                        <a:rPr lang="en-GB" sz="1100">
                          <a:latin typeface="Comic Sans MS"/>
                          <a:ea typeface="Comic Sans MS"/>
                          <a:cs typeface="Comic Sans MS"/>
                          <a:sym typeface="Comic Sans MS"/>
                        </a:rPr>
                        <a:t>During this half term, in geography we will be learning about rivers, how they are created, the different parts of a </a:t>
                      </a:r>
                      <a:r>
                        <a:rPr lang="en-GB" sz="1100">
                          <a:latin typeface="Comic Sans MS"/>
                          <a:ea typeface="Comic Sans MS"/>
                          <a:cs typeface="Comic Sans MS"/>
                          <a:sym typeface="Comic Sans MS"/>
                        </a:rPr>
                        <a:t>river</a:t>
                      </a:r>
                      <a:r>
                        <a:rPr lang="en-GB" sz="1100">
                          <a:latin typeface="Comic Sans MS"/>
                          <a:ea typeface="Comic Sans MS"/>
                          <a:cs typeface="Comic Sans MS"/>
                          <a:sym typeface="Comic Sans MS"/>
                        </a:rPr>
                        <a:t>. We will also be using atlases to locate rivers in the U.K and the world.</a:t>
                      </a:r>
                      <a:endParaRPr sz="1100">
                        <a:latin typeface="Comic Sans MS"/>
                        <a:ea typeface="Comic Sans MS"/>
                        <a:cs typeface="Comic Sans MS"/>
                        <a:sym typeface="Comic Sans MS"/>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829450">
                <a:tc>
                  <a:txBody>
                    <a:bodyPr/>
                    <a:lstStyle/>
                    <a:p>
                      <a:pPr indent="0" lvl="0" marL="0" rtl="0" algn="ctr">
                        <a:spcBef>
                          <a:spcPts val="0"/>
                        </a:spcBef>
                        <a:spcAft>
                          <a:spcPts val="0"/>
                        </a:spcAft>
                        <a:buNone/>
                      </a:pPr>
                      <a:r>
                        <a:rPr b="1" lang="en-GB" sz="1200">
                          <a:latin typeface="Comic Sans MS"/>
                          <a:ea typeface="Comic Sans MS"/>
                          <a:cs typeface="Comic Sans MS"/>
                          <a:sym typeface="Comic Sans MS"/>
                        </a:rPr>
                        <a:t>R.E.</a:t>
                      </a:r>
                      <a:endParaRPr b="1" sz="1200">
                        <a:latin typeface="Comic Sans MS"/>
                        <a:ea typeface="Comic Sans MS"/>
                        <a:cs typeface="Comic Sans MS"/>
                        <a:sym typeface="Comic Sans MS"/>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spcBef>
                          <a:spcPts val="0"/>
                        </a:spcBef>
                        <a:spcAft>
                          <a:spcPts val="0"/>
                        </a:spcAft>
                        <a:buNone/>
                      </a:pPr>
                      <a:r>
                        <a:rPr lang="en-GB" sz="1100">
                          <a:solidFill>
                            <a:schemeClr val="dk1"/>
                          </a:solidFill>
                          <a:latin typeface="Comic Sans MS"/>
                          <a:ea typeface="Comic Sans MS"/>
                          <a:cs typeface="Comic Sans MS"/>
                          <a:sym typeface="Comic Sans MS"/>
                        </a:rPr>
                        <a:t>This term we will be focusing on focusing on what it means to be a Hindu in Britain. We will develop our knowledge of Hinduism.</a:t>
                      </a:r>
                      <a:endParaRPr sz="1100">
                        <a:solidFill>
                          <a:schemeClr val="dk1"/>
                        </a:solidFill>
                        <a:latin typeface="Comic Sans MS"/>
                        <a:ea typeface="Comic Sans MS"/>
                        <a:cs typeface="Comic Sans MS"/>
                        <a:sym typeface="Comic Sans MS"/>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1252900">
                <a:tc>
                  <a:txBody>
                    <a:bodyPr/>
                    <a:lstStyle/>
                    <a:p>
                      <a:pPr indent="0" lvl="0" marL="0" rtl="0" algn="l">
                        <a:spcBef>
                          <a:spcPts val="0"/>
                        </a:spcBef>
                        <a:spcAft>
                          <a:spcPts val="0"/>
                        </a:spcAft>
                        <a:buNone/>
                      </a:pPr>
                      <a:r>
                        <a:rPr b="1" lang="en-GB" sz="1200">
                          <a:latin typeface="Comic Sans MS"/>
                          <a:ea typeface="Comic Sans MS"/>
                          <a:cs typeface="Comic Sans MS"/>
                          <a:sym typeface="Comic Sans MS"/>
                        </a:rPr>
                        <a:t>Art/D.T/ Music</a:t>
                      </a:r>
                      <a:endParaRPr b="1" sz="1200">
                        <a:latin typeface="Comic Sans MS"/>
                        <a:ea typeface="Comic Sans MS"/>
                        <a:cs typeface="Comic Sans MS"/>
                        <a:sym typeface="Comic Sans MS"/>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spcBef>
                          <a:spcPts val="0"/>
                        </a:spcBef>
                        <a:spcAft>
                          <a:spcPts val="0"/>
                        </a:spcAft>
                        <a:buNone/>
                      </a:pPr>
                      <a:r>
                        <a:rPr lang="en-GB" sz="1100">
                          <a:latin typeface="Comic Sans MS"/>
                          <a:ea typeface="Comic Sans MS"/>
                          <a:cs typeface="Comic Sans MS"/>
                          <a:sym typeface="Comic Sans MS"/>
                        </a:rPr>
                        <a:t>In D.T, we will be </a:t>
                      </a:r>
                      <a:r>
                        <a:rPr lang="en-GB" sz="1100">
                          <a:latin typeface="Comic Sans MS"/>
                          <a:ea typeface="Comic Sans MS"/>
                          <a:cs typeface="Comic Sans MS"/>
                          <a:sym typeface="Comic Sans MS"/>
                        </a:rPr>
                        <a:t>investigating</a:t>
                      </a:r>
                      <a:r>
                        <a:rPr lang="en-GB" sz="1100">
                          <a:latin typeface="Comic Sans MS"/>
                          <a:ea typeface="Comic Sans MS"/>
                          <a:cs typeface="Comic Sans MS"/>
                          <a:sym typeface="Comic Sans MS"/>
                        </a:rPr>
                        <a:t> fastenings and then creating our own book sleeve. In music, we will explore songs and poems about different places. We will </a:t>
                      </a:r>
                      <a:r>
                        <a:rPr lang="en-GB" sz="1100">
                          <a:solidFill>
                            <a:schemeClr val="dk1"/>
                          </a:solidFill>
                          <a:latin typeface="Comic Sans MS"/>
                          <a:ea typeface="Comic Sans MS"/>
                          <a:cs typeface="Comic Sans MS"/>
                          <a:sym typeface="Comic Sans MS"/>
                        </a:rPr>
                        <a:t>also </a:t>
                      </a:r>
                      <a:r>
                        <a:rPr lang="en-GB" sz="1100">
                          <a:latin typeface="Comic Sans MS"/>
                          <a:ea typeface="Comic Sans MS"/>
                          <a:cs typeface="Comic Sans MS"/>
                          <a:sym typeface="Comic Sans MS"/>
                        </a:rPr>
                        <a:t>learn how use voices to make beatbox sounds &amp; perform jazzy rounds.</a:t>
                      </a:r>
                      <a:endParaRPr sz="1100">
                        <a:latin typeface="Comic Sans MS"/>
                        <a:ea typeface="Comic Sans MS"/>
                        <a:cs typeface="Comic Sans MS"/>
                        <a:sym typeface="Comic Sans MS"/>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381000">
                <a:tc>
                  <a:txBody>
                    <a:bodyPr/>
                    <a:lstStyle/>
                    <a:p>
                      <a:pPr indent="0" lvl="0" marL="0" rtl="0" algn="ctr">
                        <a:spcBef>
                          <a:spcPts val="0"/>
                        </a:spcBef>
                        <a:spcAft>
                          <a:spcPts val="0"/>
                        </a:spcAft>
                        <a:buNone/>
                      </a:pPr>
                      <a:r>
                        <a:rPr b="1" lang="en-GB" sz="1200">
                          <a:latin typeface="Comic Sans MS"/>
                          <a:ea typeface="Comic Sans MS"/>
                          <a:cs typeface="Comic Sans MS"/>
                          <a:sym typeface="Comic Sans MS"/>
                        </a:rPr>
                        <a:t>P.E.</a:t>
                      </a:r>
                      <a:endParaRPr b="1" sz="1200">
                        <a:latin typeface="Comic Sans MS"/>
                        <a:ea typeface="Comic Sans MS"/>
                        <a:cs typeface="Comic Sans MS"/>
                        <a:sym typeface="Comic Sans MS"/>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spcBef>
                          <a:spcPts val="0"/>
                        </a:spcBef>
                        <a:spcAft>
                          <a:spcPts val="0"/>
                        </a:spcAft>
                        <a:buNone/>
                      </a:pPr>
                      <a:r>
                        <a:rPr lang="en-GB" sz="1100">
                          <a:latin typeface="Comic Sans MS"/>
                          <a:ea typeface="Comic Sans MS"/>
                          <a:cs typeface="Comic Sans MS"/>
                          <a:sym typeface="Comic Sans MS"/>
                        </a:rPr>
                        <a:t>Our PE will focus on developing our understanding of the principles of net and wall games like tennis. We will </a:t>
                      </a:r>
                      <a:r>
                        <a:rPr lang="en-GB" sz="1100">
                          <a:latin typeface="Comic Sans MS"/>
                          <a:ea typeface="Comic Sans MS"/>
                          <a:cs typeface="Comic Sans MS"/>
                          <a:sym typeface="Comic Sans MS"/>
                        </a:rPr>
                        <a:t>learn</a:t>
                      </a:r>
                      <a:r>
                        <a:rPr lang="en-GB" sz="1100">
                          <a:latin typeface="Comic Sans MS"/>
                          <a:ea typeface="Comic Sans MS"/>
                          <a:cs typeface="Comic Sans MS"/>
                          <a:sym typeface="Comic Sans MS"/>
                        </a:rPr>
                        <a:t> how to use  different skills, strategies and tactics to outwit the opposition whilst playing fairly to the rules.</a:t>
                      </a:r>
                      <a:endParaRPr sz="1100">
                        <a:latin typeface="Comic Sans MS"/>
                        <a:ea typeface="Comic Sans MS"/>
                        <a:cs typeface="Comic Sans MS"/>
                        <a:sym typeface="Comic Sans MS"/>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bl>
          </a:graphicData>
        </a:graphic>
      </p:graphicFrame>
      <p:pic>
        <p:nvPicPr>
          <p:cNvPr id="69" name="Google Shape;69;p14"/>
          <p:cNvPicPr preferRelativeResize="0"/>
          <p:nvPr/>
        </p:nvPicPr>
        <p:blipFill>
          <a:blip r:embed="rId4">
            <a:alphaModFix/>
          </a:blip>
          <a:stretch>
            <a:fillRect/>
          </a:stretch>
        </p:blipFill>
        <p:spPr>
          <a:xfrm>
            <a:off x="757100" y="1018600"/>
            <a:ext cx="431716" cy="436600"/>
          </a:xfrm>
          <a:prstGeom prst="rect">
            <a:avLst/>
          </a:prstGeom>
          <a:noFill/>
          <a:ln>
            <a:noFill/>
          </a:ln>
        </p:spPr>
      </p:pic>
      <p:pic>
        <p:nvPicPr>
          <p:cNvPr id="70" name="Google Shape;70;p14"/>
          <p:cNvPicPr preferRelativeResize="0"/>
          <p:nvPr/>
        </p:nvPicPr>
        <p:blipFill>
          <a:blip r:embed="rId5">
            <a:alphaModFix/>
          </a:blip>
          <a:stretch>
            <a:fillRect/>
          </a:stretch>
        </p:blipFill>
        <p:spPr>
          <a:xfrm>
            <a:off x="197125" y="666575"/>
            <a:ext cx="559976" cy="436600"/>
          </a:xfrm>
          <a:prstGeom prst="rect">
            <a:avLst/>
          </a:prstGeom>
          <a:noFill/>
          <a:ln>
            <a:noFill/>
          </a:ln>
        </p:spPr>
      </p:pic>
      <p:pic>
        <p:nvPicPr>
          <p:cNvPr id="71" name="Google Shape;71;p14"/>
          <p:cNvPicPr preferRelativeResize="0"/>
          <p:nvPr/>
        </p:nvPicPr>
        <p:blipFill>
          <a:blip r:embed="rId6">
            <a:alphaModFix/>
          </a:blip>
          <a:stretch>
            <a:fillRect/>
          </a:stretch>
        </p:blipFill>
        <p:spPr>
          <a:xfrm>
            <a:off x="370774" y="1872826"/>
            <a:ext cx="623525" cy="630354"/>
          </a:xfrm>
          <a:prstGeom prst="rect">
            <a:avLst/>
          </a:prstGeom>
          <a:noFill/>
          <a:ln>
            <a:noFill/>
          </a:ln>
        </p:spPr>
      </p:pic>
      <p:pic>
        <p:nvPicPr>
          <p:cNvPr id="72" name="Google Shape;72;p14"/>
          <p:cNvPicPr preferRelativeResize="0"/>
          <p:nvPr/>
        </p:nvPicPr>
        <p:blipFill>
          <a:blip r:embed="rId7">
            <a:alphaModFix/>
          </a:blip>
          <a:stretch>
            <a:fillRect/>
          </a:stretch>
        </p:blipFill>
        <p:spPr>
          <a:xfrm>
            <a:off x="402550" y="3238286"/>
            <a:ext cx="623525" cy="626927"/>
          </a:xfrm>
          <a:prstGeom prst="rect">
            <a:avLst/>
          </a:prstGeom>
          <a:noFill/>
          <a:ln>
            <a:noFill/>
          </a:ln>
        </p:spPr>
      </p:pic>
      <p:pic>
        <p:nvPicPr>
          <p:cNvPr id="73" name="Google Shape;73;p14"/>
          <p:cNvPicPr preferRelativeResize="0"/>
          <p:nvPr/>
        </p:nvPicPr>
        <p:blipFill>
          <a:blip r:embed="rId8">
            <a:alphaModFix/>
          </a:blip>
          <a:stretch>
            <a:fillRect/>
          </a:stretch>
        </p:blipFill>
        <p:spPr>
          <a:xfrm>
            <a:off x="434325" y="4339325"/>
            <a:ext cx="559975" cy="563029"/>
          </a:xfrm>
          <a:prstGeom prst="rect">
            <a:avLst/>
          </a:prstGeom>
          <a:noFill/>
          <a:ln>
            <a:noFill/>
          </a:ln>
        </p:spPr>
      </p:pic>
      <p:pic>
        <p:nvPicPr>
          <p:cNvPr id="74" name="Google Shape;74;p14"/>
          <p:cNvPicPr preferRelativeResize="0"/>
          <p:nvPr/>
        </p:nvPicPr>
        <p:blipFill>
          <a:blip r:embed="rId9">
            <a:alphaModFix/>
          </a:blip>
          <a:stretch>
            <a:fillRect/>
          </a:stretch>
        </p:blipFill>
        <p:spPr>
          <a:xfrm>
            <a:off x="5118224" y="1103175"/>
            <a:ext cx="559975" cy="563029"/>
          </a:xfrm>
          <a:prstGeom prst="rect">
            <a:avLst/>
          </a:prstGeom>
          <a:noFill/>
          <a:ln>
            <a:noFill/>
          </a:ln>
        </p:spPr>
      </p:pic>
      <p:pic>
        <p:nvPicPr>
          <p:cNvPr id="75" name="Google Shape;75;p14"/>
          <p:cNvPicPr preferRelativeResize="0"/>
          <p:nvPr/>
        </p:nvPicPr>
        <p:blipFill>
          <a:blip r:embed="rId10">
            <a:alphaModFix/>
          </a:blip>
          <a:stretch>
            <a:fillRect/>
          </a:stretch>
        </p:blipFill>
        <p:spPr>
          <a:xfrm>
            <a:off x="5175788" y="1989225"/>
            <a:ext cx="508402" cy="513950"/>
          </a:xfrm>
          <a:prstGeom prst="rect">
            <a:avLst/>
          </a:prstGeom>
          <a:noFill/>
          <a:ln>
            <a:noFill/>
          </a:ln>
        </p:spPr>
      </p:pic>
      <p:pic>
        <p:nvPicPr>
          <p:cNvPr id="76" name="Google Shape;76;p14"/>
          <p:cNvPicPr preferRelativeResize="0"/>
          <p:nvPr/>
        </p:nvPicPr>
        <p:blipFill>
          <a:blip r:embed="rId11">
            <a:alphaModFix/>
          </a:blip>
          <a:stretch>
            <a:fillRect/>
          </a:stretch>
        </p:blipFill>
        <p:spPr>
          <a:xfrm>
            <a:off x="5025600" y="3086388"/>
            <a:ext cx="526950" cy="513950"/>
          </a:xfrm>
          <a:prstGeom prst="rect">
            <a:avLst/>
          </a:prstGeom>
          <a:noFill/>
          <a:ln>
            <a:noFill/>
          </a:ln>
        </p:spPr>
      </p:pic>
      <p:pic>
        <p:nvPicPr>
          <p:cNvPr id="77" name="Google Shape;77;p14"/>
          <p:cNvPicPr preferRelativeResize="0"/>
          <p:nvPr/>
        </p:nvPicPr>
        <p:blipFill>
          <a:blip r:embed="rId12">
            <a:alphaModFix/>
          </a:blip>
          <a:stretch>
            <a:fillRect/>
          </a:stretch>
        </p:blipFill>
        <p:spPr>
          <a:xfrm>
            <a:off x="5376524" y="3323179"/>
            <a:ext cx="508400" cy="457133"/>
          </a:xfrm>
          <a:prstGeom prst="rect">
            <a:avLst/>
          </a:prstGeom>
          <a:noFill/>
          <a:ln>
            <a:noFill/>
          </a:ln>
        </p:spPr>
      </p:pic>
      <p:pic>
        <p:nvPicPr>
          <p:cNvPr id="78" name="Google Shape;78;p14"/>
          <p:cNvPicPr preferRelativeResize="0"/>
          <p:nvPr/>
        </p:nvPicPr>
        <p:blipFill>
          <a:blip r:embed="rId13">
            <a:alphaModFix/>
          </a:blip>
          <a:stretch>
            <a:fillRect/>
          </a:stretch>
        </p:blipFill>
        <p:spPr>
          <a:xfrm>
            <a:off x="5025600" y="4183550"/>
            <a:ext cx="808775" cy="670128"/>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