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embeddedFontLst>
    <p:embeddedFont>
      <p:font typeface="ABeeZee"/>
      <p:regular r:id="rId9"/>
      <p:italic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CE4C119-BD39-4D0E-BE89-25408EE57ACD}">
  <a:tblStyle styleId="{2CE4C119-BD39-4D0E-BE89-25408EE57ACD}"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0" Type="http://schemas.openxmlformats.org/officeDocument/2006/relationships/font" Target="fonts/ABeeZee-italic.fntdata"/><Relationship Id="rId9" Type="http://schemas.openxmlformats.org/officeDocument/2006/relationships/font" Target="fonts/ABeeZee-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a45998513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a45998513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2.png"/><Relationship Id="rId10" Type="http://schemas.openxmlformats.org/officeDocument/2006/relationships/image" Target="../media/image3.png"/><Relationship Id="rId9"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4957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5" name="Google Shape;55;p13"/>
          <p:cNvSpPr txBox="1"/>
          <p:nvPr/>
        </p:nvSpPr>
        <p:spPr>
          <a:xfrm>
            <a:off x="392875" y="396490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Year 1</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Autumn Term 2</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2025/2026</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b="1" sz="1500">
              <a:solidFill>
                <a:schemeClr val="dk1"/>
              </a:solidFill>
              <a:latin typeface="Comic Sans MS"/>
              <a:ea typeface="Comic Sans MS"/>
              <a:cs typeface="Comic Sans MS"/>
              <a:sym typeface="Comic Sans MS"/>
            </a:endParaRPr>
          </a:p>
        </p:txBody>
      </p:sp>
      <p:pic>
        <p:nvPicPr>
          <p:cNvPr id="56" name="Google Shape;56;p13"/>
          <p:cNvPicPr preferRelativeResize="0"/>
          <p:nvPr/>
        </p:nvPicPr>
        <p:blipFill>
          <a:blip r:embed="rId3">
            <a:alphaModFix/>
          </a:blip>
          <a:stretch>
            <a:fillRect/>
          </a:stretch>
        </p:blipFill>
        <p:spPr>
          <a:xfrm>
            <a:off x="808076" y="1469801"/>
            <a:ext cx="2452075" cy="2440600"/>
          </a:xfrm>
          <a:prstGeom prst="rect">
            <a:avLst/>
          </a:prstGeom>
          <a:noFill/>
          <a:ln>
            <a:noFill/>
          </a:ln>
        </p:spPr>
      </p:pic>
      <p:sp>
        <p:nvSpPr>
          <p:cNvPr id="57" name="Google Shape;57;p13"/>
          <p:cNvSpPr txBox="1"/>
          <p:nvPr/>
        </p:nvSpPr>
        <p:spPr>
          <a:xfrm>
            <a:off x="4572000"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CLASS NOTICES</a:t>
            </a:r>
            <a:endParaRPr b="1" u="sng">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latin typeface="ABeeZee"/>
                <a:ea typeface="ABeeZee"/>
                <a:cs typeface="ABeeZee"/>
                <a:sym typeface="ABeeZee"/>
              </a:rPr>
              <a:t>Class Text</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Our class texts are Rosie’s </a:t>
            </a:r>
            <a:r>
              <a:rPr lang="en-GB" sz="1100">
                <a:solidFill>
                  <a:schemeClr val="dk1"/>
                </a:solidFill>
                <a:latin typeface="ABeeZee"/>
                <a:ea typeface="ABeeZee"/>
                <a:cs typeface="ABeeZee"/>
                <a:sym typeface="ABeeZee"/>
              </a:rPr>
              <a:t>Walk</a:t>
            </a:r>
            <a:r>
              <a:rPr lang="en-GB" sz="1100">
                <a:solidFill>
                  <a:schemeClr val="dk1"/>
                </a:solidFill>
                <a:latin typeface="ABeeZee"/>
                <a:ea typeface="ABeeZee"/>
                <a:cs typeface="ABeeZee"/>
                <a:sym typeface="ABeeZee"/>
              </a:rPr>
              <a:t>’ by Pat Hutchins, ‘A Great Big Cuddle’ by </a:t>
            </a:r>
            <a:r>
              <a:rPr lang="en-GB" sz="1100">
                <a:solidFill>
                  <a:schemeClr val="dk1"/>
                </a:solidFill>
                <a:latin typeface="ABeeZee"/>
                <a:ea typeface="ABeeZee"/>
                <a:cs typeface="ABeeZee"/>
                <a:sym typeface="ABeeZee"/>
              </a:rPr>
              <a:t>Michael</a:t>
            </a:r>
            <a:r>
              <a:rPr lang="en-GB" sz="1100">
                <a:solidFill>
                  <a:schemeClr val="dk1"/>
                </a:solidFill>
                <a:latin typeface="ABeeZee"/>
                <a:ea typeface="ABeeZee"/>
                <a:cs typeface="ABeeZee"/>
                <a:sym typeface="ABeeZee"/>
              </a:rPr>
              <a:t> Rosen and ‘Ruby’s Worry’ by Tom Percival.</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latin typeface="ABeeZee"/>
                <a:ea typeface="ABeeZee"/>
                <a:cs typeface="ABeeZee"/>
                <a:sym typeface="ABeeZee"/>
              </a:rPr>
              <a:t>Reading</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The children will read for at least 10 minutes every day in school and we hope parents will do the same at home. The children will have a levelled reader that will be changed on a</a:t>
            </a:r>
            <a:r>
              <a:rPr b="1" lang="en-GB" sz="1100">
                <a:solidFill>
                  <a:schemeClr val="dk1"/>
                </a:solidFill>
                <a:latin typeface="ABeeZee"/>
                <a:ea typeface="ABeeZee"/>
                <a:cs typeface="ABeeZee"/>
                <a:sym typeface="ABeeZee"/>
              </a:rPr>
              <a:t> Friday.</a:t>
            </a:r>
            <a:r>
              <a:rPr lang="en-GB" sz="1100">
                <a:solidFill>
                  <a:schemeClr val="dk1"/>
                </a:solidFill>
                <a:latin typeface="ABeeZee"/>
                <a:ea typeface="ABeeZee"/>
                <a:cs typeface="ABeeZee"/>
                <a:sym typeface="ABeeZee"/>
              </a:rPr>
              <a:t>They will also have a reading for pleasure book that they can change whenever they wish. Both can be commented on in their reading diary.</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latin typeface="ABeeZee"/>
                <a:ea typeface="ABeeZee"/>
                <a:cs typeface="ABeeZee"/>
                <a:sym typeface="ABeeZee"/>
              </a:rPr>
              <a:t>PE</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PE will take place on a </a:t>
            </a:r>
            <a:r>
              <a:rPr b="1" lang="en-GB" sz="1100">
                <a:solidFill>
                  <a:schemeClr val="dk1"/>
                </a:solidFill>
                <a:latin typeface="ABeeZee"/>
                <a:ea typeface="ABeeZee"/>
                <a:cs typeface="ABeeZee"/>
                <a:sym typeface="ABeeZee"/>
              </a:rPr>
              <a:t>Monday </a:t>
            </a:r>
            <a:r>
              <a:rPr lang="en-GB" sz="1100">
                <a:solidFill>
                  <a:schemeClr val="dk1"/>
                </a:solidFill>
                <a:latin typeface="ABeeZee"/>
                <a:ea typeface="ABeeZee"/>
                <a:cs typeface="ABeeZee"/>
                <a:sym typeface="ABeeZee"/>
              </a:rPr>
              <a:t>and </a:t>
            </a:r>
            <a:r>
              <a:rPr b="1" lang="en-GB" sz="1100">
                <a:solidFill>
                  <a:schemeClr val="dk1"/>
                </a:solidFill>
                <a:latin typeface="ABeeZee"/>
                <a:ea typeface="ABeeZee"/>
                <a:cs typeface="ABeeZee"/>
                <a:sym typeface="ABeeZee"/>
              </a:rPr>
              <a:t>Thursday</a:t>
            </a:r>
            <a:r>
              <a:rPr lang="en-GB" sz="1100">
                <a:solidFill>
                  <a:schemeClr val="dk1"/>
                </a:solidFill>
                <a:latin typeface="ABeeZee"/>
                <a:ea typeface="ABeeZee"/>
                <a:cs typeface="ABeeZee"/>
                <a:sym typeface="ABeeZee"/>
              </a:rPr>
              <a:t>. </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Children may come to school in their kit on PE days. They will be wearing this kit outside at lunch and playtimes so please ensure it is weather appropriate. </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latin typeface="ABeeZee"/>
                <a:ea typeface="ABeeZee"/>
                <a:cs typeface="ABeeZee"/>
                <a:sym typeface="ABeeZee"/>
              </a:rPr>
              <a:t>Homework</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lang="en-GB" sz="1100">
                <a:solidFill>
                  <a:schemeClr val="dk1"/>
                </a:solidFill>
                <a:latin typeface="ABeeZee"/>
                <a:ea typeface="ABeeZee"/>
                <a:cs typeface="ABeeZee"/>
                <a:sym typeface="ABeeZee"/>
              </a:rPr>
              <a:t>Our homework will be sent out every </a:t>
            </a:r>
            <a:r>
              <a:rPr b="1" lang="en-GB" sz="1100">
                <a:solidFill>
                  <a:schemeClr val="dk1"/>
                </a:solidFill>
                <a:latin typeface="ABeeZee"/>
                <a:ea typeface="ABeeZee"/>
                <a:cs typeface="ABeeZee"/>
                <a:sym typeface="ABeeZee"/>
              </a:rPr>
              <a:t>Friday</a:t>
            </a:r>
            <a:r>
              <a:rPr lang="en-GB" sz="1100">
                <a:solidFill>
                  <a:schemeClr val="dk1"/>
                </a:solidFill>
                <a:latin typeface="ABeeZee"/>
                <a:ea typeface="ABeeZee"/>
                <a:cs typeface="ABeeZee"/>
                <a:sym typeface="ABeeZee"/>
              </a:rPr>
              <a:t> returning back into school by the following </a:t>
            </a:r>
            <a:r>
              <a:rPr b="1" lang="en-GB" sz="1100">
                <a:solidFill>
                  <a:schemeClr val="dk1"/>
                </a:solidFill>
                <a:latin typeface="ABeeZee"/>
                <a:ea typeface="ABeeZee"/>
                <a:cs typeface="ABeeZee"/>
                <a:sym typeface="ABeeZee"/>
              </a:rPr>
              <a:t>Tuesday</a:t>
            </a:r>
            <a:r>
              <a:rPr lang="en-GB" sz="1100">
                <a:solidFill>
                  <a:schemeClr val="dk1"/>
                </a:solidFill>
                <a:latin typeface="ABeeZee"/>
                <a:ea typeface="ABeeZee"/>
                <a:cs typeface="ABeeZee"/>
                <a:sym typeface="ABeeZee"/>
              </a:rPr>
              <a:t>. If you have any questions about the homework, please ask.</a:t>
            </a:r>
            <a:endParaRPr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b="1" sz="1100">
              <a:solidFill>
                <a:schemeClr val="dk1"/>
              </a:solidFill>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rPr b="1" lang="en-GB" sz="1100">
                <a:solidFill>
                  <a:schemeClr val="dk1"/>
                </a:solidFill>
                <a:highlight>
                  <a:schemeClr val="lt1"/>
                </a:highlight>
                <a:latin typeface="ABeeZee"/>
                <a:ea typeface="ABeeZee"/>
                <a:cs typeface="ABeeZee"/>
                <a:sym typeface="ABeeZee"/>
              </a:rPr>
              <a:t>Please ensure your child brings in a named water bottle everyday.</a:t>
            </a:r>
            <a:endParaRPr b="1" u="sng">
              <a:highlight>
                <a:schemeClr val="lt1"/>
              </a:highlight>
              <a:latin typeface="ABeeZee"/>
              <a:ea typeface="ABeeZee"/>
              <a:cs typeface="ABeeZee"/>
              <a:sym typeface="ABeeZee"/>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ENRICHMENT AREAS OF LEARNING</a:t>
            </a:r>
            <a:endParaRPr>
              <a:solidFill>
                <a:schemeClr val="dk1"/>
              </a:solidFill>
              <a:latin typeface="ABeeZee"/>
              <a:ea typeface="ABeeZee"/>
              <a:cs typeface="ABeeZee"/>
              <a:sym typeface="ABeeZee"/>
            </a:endParaRPr>
          </a:p>
          <a:p>
            <a:pPr indent="0" lvl="0" marL="0" rtl="0" algn="l">
              <a:spcBef>
                <a:spcPts val="0"/>
              </a:spcBef>
              <a:spcAft>
                <a:spcPts val="0"/>
              </a:spcAft>
              <a:buNone/>
            </a:pPr>
            <a:r>
              <a:t/>
            </a:r>
            <a:endParaRPr b="1" u="sng">
              <a:latin typeface="ABeeZee"/>
              <a:ea typeface="ABeeZee"/>
              <a:cs typeface="ABeeZee"/>
              <a:sym typeface="ABeeZee"/>
            </a:endParaRPr>
          </a:p>
          <a:p>
            <a:pPr indent="0" lvl="0" marL="0" rtl="0" algn="l">
              <a:spcBef>
                <a:spcPts val="0"/>
              </a:spcBef>
              <a:spcAft>
                <a:spcPts val="0"/>
              </a:spcAft>
              <a:buNone/>
            </a:pPr>
            <a:r>
              <a:t/>
            </a:r>
            <a:endParaRPr sz="1100">
              <a:solidFill>
                <a:schemeClr val="dk1"/>
              </a:solidFill>
              <a:latin typeface="ABeeZee"/>
              <a:ea typeface="ABeeZee"/>
              <a:cs typeface="ABeeZee"/>
              <a:sym typeface="ABeeZee"/>
            </a:endParaRPr>
          </a:p>
        </p:txBody>
      </p:sp>
      <p:sp>
        <p:nvSpPr>
          <p:cNvPr id="63" name="Google Shape;63;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ABeeZee"/>
                <a:ea typeface="ABeeZee"/>
                <a:cs typeface="ABeeZee"/>
                <a:sym typeface="ABeeZee"/>
              </a:rPr>
              <a:t>ENRICHMENT AREAS OF LEARNING</a:t>
            </a:r>
            <a:endParaRPr>
              <a:latin typeface="ABeeZee"/>
              <a:ea typeface="ABeeZee"/>
              <a:cs typeface="ABeeZee"/>
              <a:sym typeface="ABeeZee"/>
            </a:endParaRPr>
          </a:p>
        </p:txBody>
      </p:sp>
      <p:graphicFrame>
        <p:nvGraphicFramePr>
          <p:cNvPr id="64" name="Google Shape;64;p14"/>
          <p:cNvGraphicFramePr/>
          <p:nvPr/>
        </p:nvGraphicFramePr>
        <p:xfrm>
          <a:off x="148125" y="469850"/>
          <a:ext cx="3000000" cy="3000000"/>
        </p:xfrm>
        <a:graphic>
          <a:graphicData uri="http://schemas.openxmlformats.org/drawingml/2006/table">
            <a:tbl>
              <a:tblPr>
                <a:noFill/>
                <a:tableStyleId>{2CE4C119-BD39-4D0E-BE89-25408EE57ACD}</a:tableStyleId>
              </a:tblPr>
              <a:tblGrid>
                <a:gridCol w="885250"/>
                <a:gridCol w="3308450"/>
              </a:tblGrid>
              <a:tr h="1207925">
                <a:tc>
                  <a:txBody>
                    <a:bodyPr/>
                    <a:lstStyle/>
                    <a:p>
                      <a:pPr indent="0" lvl="0" marL="0" rtl="0" algn="ctr">
                        <a:spcBef>
                          <a:spcPts val="0"/>
                        </a:spcBef>
                        <a:spcAft>
                          <a:spcPts val="0"/>
                        </a:spcAft>
                        <a:buNone/>
                      </a:pPr>
                      <a:r>
                        <a:t/>
                      </a:r>
                      <a:endParaRPr b="1" sz="600">
                        <a:latin typeface="ABeeZee"/>
                        <a:ea typeface="ABeeZee"/>
                        <a:cs typeface="ABeeZee"/>
                        <a:sym typeface="ABeeZee"/>
                      </a:endParaRPr>
                    </a:p>
                    <a:p>
                      <a:pPr indent="0" lvl="0" marL="0" rtl="0" algn="ctr">
                        <a:spcBef>
                          <a:spcPts val="0"/>
                        </a:spcBef>
                        <a:spcAft>
                          <a:spcPts val="0"/>
                        </a:spcAft>
                        <a:buNone/>
                      </a:pPr>
                      <a:r>
                        <a:rPr b="1" lang="en-GB" sz="1200">
                          <a:latin typeface="ABeeZee"/>
                          <a:ea typeface="ABeeZee"/>
                          <a:cs typeface="ABeeZee"/>
                          <a:sym typeface="ABeeZee"/>
                        </a:rPr>
                        <a:t>English</a:t>
                      </a:r>
                      <a:endParaRPr b="1" sz="1200">
                        <a:latin typeface="ABeeZee"/>
                        <a:ea typeface="ABeeZee"/>
                        <a:cs typeface="ABeeZee"/>
                        <a:sym typeface="ABeeZee"/>
                      </a:endParaRPr>
                    </a:p>
                    <a:p>
                      <a:pPr indent="0" lvl="0" marL="0" rtl="0" algn="ctr">
                        <a:spcBef>
                          <a:spcPts val="0"/>
                        </a:spcBef>
                        <a:spcAft>
                          <a:spcPts val="0"/>
                        </a:spcAft>
                        <a:buNone/>
                      </a:pPr>
                      <a:r>
                        <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00">
                          <a:solidFill>
                            <a:schemeClr val="dk1"/>
                          </a:solidFill>
                          <a:latin typeface="ABeeZee"/>
                          <a:ea typeface="ABeeZee"/>
                          <a:cs typeface="ABeeZee"/>
                          <a:sym typeface="ABeeZee"/>
                        </a:rPr>
                        <a:t>In reading we will be using our phonics to help us read simple sentences. We will also be learning a poem to recite from memory and perform to an </a:t>
                      </a:r>
                      <a:r>
                        <a:rPr lang="en-GB" sz="1000">
                          <a:solidFill>
                            <a:schemeClr val="dk1"/>
                          </a:solidFill>
                          <a:latin typeface="ABeeZee"/>
                          <a:ea typeface="ABeeZee"/>
                          <a:cs typeface="ABeeZee"/>
                          <a:sym typeface="ABeeZee"/>
                        </a:rPr>
                        <a:t>audience</a:t>
                      </a:r>
                      <a:r>
                        <a:rPr lang="en-GB" sz="1000">
                          <a:solidFill>
                            <a:schemeClr val="dk1"/>
                          </a:solidFill>
                          <a:latin typeface="ABeeZee"/>
                          <a:ea typeface="ABeeZee"/>
                          <a:cs typeface="ABeeZee"/>
                          <a:sym typeface="ABeeZee"/>
                        </a:rPr>
                        <a:t>. In writing we will be writing simple sentences ensuring that we use full stops, capital letters and finger spaces. We will have daily phonics lessons to support both reading and writing. </a:t>
                      </a:r>
                      <a:endParaRPr sz="1000">
                        <a:solidFill>
                          <a:schemeClr val="dk1"/>
                        </a:solidFill>
                        <a:latin typeface="ABeeZee"/>
                        <a:ea typeface="ABeeZee"/>
                        <a:cs typeface="ABeeZee"/>
                        <a:sym typeface="ABeeZee"/>
                      </a:endParaRPr>
                    </a:p>
                  </a:txBody>
                  <a:tcPr marT="54000"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56750">
                <a:tc>
                  <a:txBody>
                    <a:bodyPr/>
                    <a:lstStyle/>
                    <a:p>
                      <a:pPr indent="0" lvl="0" marL="0" rtl="0" algn="ctr">
                        <a:spcBef>
                          <a:spcPts val="0"/>
                        </a:spcBef>
                        <a:spcAft>
                          <a:spcPts val="0"/>
                        </a:spcAft>
                        <a:buNone/>
                      </a:pPr>
                      <a:r>
                        <a:rPr b="1" lang="en-GB" sz="1200">
                          <a:latin typeface="ABeeZee"/>
                          <a:ea typeface="ABeeZee"/>
                          <a:cs typeface="ABeeZee"/>
                          <a:sym typeface="ABeeZee"/>
                        </a:rPr>
                        <a:t>Maths</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00">
                          <a:solidFill>
                            <a:schemeClr val="dk1"/>
                          </a:solidFill>
                          <a:latin typeface="ABeeZee"/>
                          <a:ea typeface="ABeeZee"/>
                          <a:cs typeface="ABeeZee"/>
                          <a:sym typeface="ABeeZee"/>
                        </a:rPr>
                        <a:t>In Maths we will be focusing on place value, including </a:t>
                      </a:r>
                      <a:r>
                        <a:rPr lang="en-GB" sz="1000">
                          <a:solidFill>
                            <a:schemeClr val="dk1"/>
                          </a:solidFill>
                          <a:latin typeface="ABeeZee"/>
                          <a:ea typeface="ABeeZee"/>
                          <a:cs typeface="ABeeZee"/>
                          <a:sym typeface="ABeeZee"/>
                        </a:rPr>
                        <a:t>sorting objects into sets, counting out a small set from a larger group, </a:t>
                      </a:r>
                      <a:r>
                        <a:rPr lang="en-GB" sz="1000">
                          <a:solidFill>
                            <a:schemeClr val="dk1"/>
                          </a:solidFill>
                          <a:latin typeface="ABeeZee"/>
                          <a:ea typeface="ABeeZee"/>
                          <a:cs typeface="ABeeZee"/>
                          <a:sym typeface="ABeeZee"/>
                        </a:rPr>
                        <a:t>ordering numbers and number correspondence. We will also be comparing numbers </a:t>
                      </a:r>
                      <a:r>
                        <a:rPr lang="en-GB" sz="1000">
                          <a:solidFill>
                            <a:schemeClr val="dk1"/>
                          </a:solidFill>
                          <a:latin typeface="ABeeZee"/>
                          <a:ea typeface="ABeeZee"/>
                          <a:cs typeface="ABeeZee"/>
                          <a:sym typeface="ABeeZee"/>
                        </a:rPr>
                        <a:t>including</a:t>
                      </a:r>
                      <a:r>
                        <a:rPr lang="en-GB" sz="1000">
                          <a:solidFill>
                            <a:schemeClr val="dk1"/>
                          </a:solidFill>
                          <a:latin typeface="ABeeZee"/>
                          <a:ea typeface="ABeeZee"/>
                          <a:cs typeface="ABeeZee"/>
                          <a:sym typeface="ABeeZee"/>
                        </a:rPr>
                        <a:t> using &lt;&gt; and =. We will then  move onto addition and subtraction.</a:t>
                      </a:r>
                      <a:endParaRPr sz="1000">
                        <a:solidFill>
                          <a:schemeClr val="dk1"/>
                        </a:solidFill>
                        <a:latin typeface="ABeeZee"/>
                        <a:ea typeface="ABeeZee"/>
                        <a:cs typeface="ABeeZee"/>
                        <a:sym typeface="ABeeZee"/>
                      </a:endParaRPr>
                    </a:p>
                  </a:txBody>
                  <a:tcPr marT="54000"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08725">
                <a:tc>
                  <a:txBody>
                    <a:bodyPr/>
                    <a:lstStyle/>
                    <a:p>
                      <a:pPr indent="0" lvl="0" marL="0" rtl="0" algn="ctr">
                        <a:spcBef>
                          <a:spcPts val="0"/>
                        </a:spcBef>
                        <a:spcAft>
                          <a:spcPts val="0"/>
                        </a:spcAft>
                        <a:buNone/>
                      </a:pPr>
                      <a:r>
                        <a:rPr b="1" lang="en-GB" sz="1200">
                          <a:latin typeface="ABeeZee"/>
                          <a:ea typeface="ABeeZee"/>
                          <a:cs typeface="ABeeZee"/>
                          <a:sym typeface="ABeeZee"/>
                        </a:rPr>
                        <a:t>Science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00">
                          <a:solidFill>
                            <a:schemeClr val="dk1"/>
                          </a:solidFill>
                          <a:latin typeface="ABeeZee"/>
                          <a:ea typeface="ABeeZee"/>
                          <a:cs typeface="ABeeZee"/>
                          <a:sym typeface="ABeeZee"/>
                        </a:rPr>
                        <a:t>In Science will be exploring seasonal change. We will learn to name the four seasons in order and describe the typical weather in each. We will explore events linked to each season and how daylight changes over a year. We will record data about the temperature across the four  seasons and use the information we find to answer questions.</a:t>
                      </a:r>
                      <a:endParaRPr sz="1000">
                        <a:latin typeface="ABeeZee"/>
                        <a:ea typeface="ABeeZee"/>
                        <a:cs typeface="ABeeZee"/>
                        <a:sym typeface="ABeeZee"/>
                      </a:endParaRPr>
                    </a:p>
                  </a:txBody>
                  <a:tcPr marT="54000"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91800">
                <a:tc>
                  <a:txBody>
                    <a:bodyPr/>
                    <a:lstStyle/>
                    <a:p>
                      <a:pPr indent="0" lvl="0" marL="0" rtl="0" algn="ctr">
                        <a:spcBef>
                          <a:spcPts val="0"/>
                        </a:spcBef>
                        <a:spcAft>
                          <a:spcPts val="0"/>
                        </a:spcAft>
                        <a:buNone/>
                      </a:pPr>
                      <a:r>
                        <a:rPr b="1" lang="en-GB" sz="1200">
                          <a:latin typeface="ABeeZee"/>
                          <a:ea typeface="ABeeZee"/>
                          <a:cs typeface="ABeeZee"/>
                          <a:sym typeface="ABeeZee"/>
                        </a:rPr>
                        <a:t>Computing</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000">
                          <a:latin typeface="ABeeZee"/>
                          <a:ea typeface="ABeeZee"/>
                          <a:cs typeface="ABeeZee"/>
                          <a:sym typeface="ABeeZee"/>
                        </a:rPr>
                        <a:t>In computing we will look at what technology is and how it can help us. We will look at the different components of a computer develop</a:t>
                      </a:r>
                      <a:r>
                        <a:rPr lang="en-GB" sz="1000">
                          <a:latin typeface="ABeeZee"/>
                          <a:ea typeface="ABeeZee"/>
                          <a:cs typeface="ABeeZee"/>
                          <a:sym typeface="ABeeZee"/>
                        </a:rPr>
                        <a:t>ing</a:t>
                      </a:r>
                      <a:r>
                        <a:rPr lang="en-GB" sz="1000">
                          <a:latin typeface="ABeeZee"/>
                          <a:ea typeface="ABeeZee"/>
                          <a:cs typeface="ABeeZee"/>
                          <a:sym typeface="ABeeZee"/>
                        </a:rPr>
                        <a:t> keyboard and mouse skills. We will learn how to use technology safely.</a:t>
                      </a:r>
                      <a:endParaRPr sz="1000">
                        <a:latin typeface="ABeeZee"/>
                        <a:ea typeface="ABeeZee"/>
                        <a:cs typeface="ABeeZee"/>
                        <a:sym typeface="ABeeZee"/>
                      </a:endParaRPr>
                    </a:p>
                  </a:txBody>
                  <a:tcPr marT="54000" marB="54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5" name="Google Shape;65;p14"/>
          <p:cNvPicPr preferRelativeResize="0"/>
          <p:nvPr/>
        </p:nvPicPr>
        <p:blipFill>
          <a:blip r:embed="rId3">
            <a:alphaModFix/>
          </a:blip>
          <a:stretch>
            <a:fillRect/>
          </a:stretch>
        </p:blipFill>
        <p:spPr>
          <a:xfrm>
            <a:off x="236600" y="1012750"/>
            <a:ext cx="696479" cy="642900"/>
          </a:xfrm>
          <a:prstGeom prst="rect">
            <a:avLst/>
          </a:prstGeom>
          <a:noFill/>
          <a:ln>
            <a:noFill/>
          </a:ln>
        </p:spPr>
      </p:pic>
      <p:pic>
        <p:nvPicPr>
          <p:cNvPr id="66" name="Google Shape;66;p14"/>
          <p:cNvPicPr preferRelativeResize="0"/>
          <p:nvPr/>
        </p:nvPicPr>
        <p:blipFill>
          <a:blip r:embed="rId4">
            <a:alphaModFix/>
          </a:blip>
          <a:stretch>
            <a:fillRect/>
          </a:stretch>
        </p:blipFill>
        <p:spPr>
          <a:xfrm>
            <a:off x="413800" y="2088888"/>
            <a:ext cx="452875" cy="642920"/>
          </a:xfrm>
          <a:prstGeom prst="rect">
            <a:avLst/>
          </a:prstGeom>
          <a:noFill/>
          <a:ln>
            <a:noFill/>
          </a:ln>
        </p:spPr>
      </p:pic>
      <p:pic>
        <p:nvPicPr>
          <p:cNvPr id="67" name="Google Shape;67;p14"/>
          <p:cNvPicPr preferRelativeResize="0"/>
          <p:nvPr/>
        </p:nvPicPr>
        <p:blipFill>
          <a:blip r:embed="rId5">
            <a:alphaModFix/>
          </a:blip>
          <a:stretch>
            <a:fillRect/>
          </a:stretch>
        </p:blipFill>
        <p:spPr>
          <a:xfrm>
            <a:off x="229250" y="3329318"/>
            <a:ext cx="696475" cy="497482"/>
          </a:xfrm>
          <a:prstGeom prst="rect">
            <a:avLst/>
          </a:prstGeom>
          <a:noFill/>
          <a:ln>
            <a:noFill/>
          </a:ln>
        </p:spPr>
      </p:pic>
      <p:pic>
        <p:nvPicPr>
          <p:cNvPr id="68" name="Google Shape;68;p14"/>
          <p:cNvPicPr preferRelativeResize="0"/>
          <p:nvPr/>
        </p:nvPicPr>
        <p:blipFill>
          <a:blip r:embed="rId6">
            <a:alphaModFix/>
          </a:blip>
          <a:stretch>
            <a:fillRect/>
          </a:stretch>
        </p:blipFill>
        <p:spPr>
          <a:xfrm>
            <a:off x="351048" y="4482463"/>
            <a:ext cx="452875" cy="427387"/>
          </a:xfrm>
          <a:prstGeom prst="rect">
            <a:avLst/>
          </a:prstGeom>
          <a:noFill/>
          <a:ln>
            <a:noFill/>
          </a:ln>
        </p:spPr>
      </p:pic>
      <p:graphicFrame>
        <p:nvGraphicFramePr>
          <p:cNvPr id="69" name="Google Shape;69;p14"/>
          <p:cNvGraphicFramePr/>
          <p:nvPr/>
        </p:nvGraphicFramePr>
        <p:xfrm>
          <a:off x="4947500" y="469850"/>
          <a:ext cx="3000000" cy="3000000"/>
        </p:xfrm>
        <a:graphic>
          <a:graphicData uri="http://schemas.openxmlformats.org/drawingml/2006/table">
            <a:tbl>
              <a:tblPr>
                <a:noFill/>
                <a:tableStyleId>{2CE4C119-BD39-4D0E-BE89-25408EE57ACD}</a:tableStyleId>
              </a:tblPr>
              <a:tblGrid>
                <a:gridCol w="1000550"/>
                <a:gridCol w="3038475"/>
              </a:tblGrid>
              <a:tr h="1269750">
                <a:tc>
                  <a:txBody>
                    <a:bodyPr/>
                    <a:lstStyle/>
                    <a:p>
                      <a:pPr indent="0" lvl="0" marL="0" rtl="0" algn="ctr">
                        <a:spcBef>
                          <a:spcPts val="0"/>
                        </a:spcBef>
                        <a:spcAft>
                          <a:spcPts val="0"/>
                        </a:spcAft>
                        <a:buNone/>
                      </a:pPr>
                      <a:r>
                        <a:rPr b="1" lang="en-GB" sz="1200">
                          <a:latin typeface="ABeeZee"/>
                          <a:ea typeface="ABeeZee"/>
                          <a:cs typeface="ABeeZee"/>
                          <a:sym typeface="ABeeZee"/>
                        </a:rPr>
                        <a:t>Geography</a:t>
                      </a:r>
                      <a:endParaRPr b="1" sz="1200">
                        <a:latin typeface="ABeeZee"/>
                        <a:ea typeface="ABeeZee"/>
                        <a:cs typeface="ABeeZee"/>
                        <a:sym typeface="ABeeZee"/>
                      </a:endParaRPr>
                    </a:p>
                    <a:p>
                      <a:pPr indent="0" lvl="0" marL="0" rtl="0" algn="ctr">
                        <a:spcBef>
                          <a:spcPts val="0"/>
                        </a:spcBef>
                        <a:spcAft>
                          <a:spcPts val="0"/>
                        </a:spcAft>
                        <a:buNone/>
                      </a:pPr>
                      <a:r>
                        <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050">
                          <a:latin typeface="ABeeZee"/>
                          <a:ea typeface="ABeeZee"/>
                          <a:cs typeface="ABeeZee"/>
                          <a:sym typeface="ABeeZee"/>
                        </a:rPr>
                        <a:t>In Geography we will think about the fact that we live in a city called Peterborough and learn to locate it on a map. We will start to learn our address. We will talk about our journey to and from school and  make a simple map to show what features we pass including different types of houses.</a:t>
                      </a:r>
                      <a:endParaRPr sz="1050">
                        <a:latin typeface="ABeeZee"/>
                        <a:ea typeface="ABeeZee"/>
                        <a:cs typeface="ABeeZee"/>
                        <a:sym typeface="ABeeZee"/>
                      </a:endParaRPr>
                    </a:p>
                  </a:txBody>
                  <a:tcPr marT="72000" marB="72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55900">
                <a:tc>
                  <a:txBody>
                    <a:bodyPr/>
                    <a:lstStyle/>
                    <a:p>
                      <a:pPr indent="0" lvl="0" marL="0" rtl="0" algn="ctr">
                        <a:spcBef>
                          <a:spcPts val="0"/>
                        </a:spcBef>
                        <a:spcAft>
                          <a:spcPts val="0"/>
                        </a:spcAft>
                        <a:buNone/>
                      </a:pPr>
                      <a:r>
                        <a:rPr b="1" lang="en-GB" sz="1200">
                          <a:latin typeface="ABeeZee"/>
                          <a:ea typeface="ABeeZee"/>
                          <a:cs typeface="ABeeZee"/>
                          <a:sym typeface="ABeeZee"/>
                        </a:rPr>
                        <a:t>R.E.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50">
                          <a:solidFill>
                            <a:schemeClr val="dk1"/>
                          </a:solidFill>
                          <a:latin typeface="ABeeZee"/>
                          <a:ea typeface="ABeeZee"/>
                          <a:cs typeface="ABeeZee"/>
                          <a:sym typeface="ABeeZee"/>
                        </a:rPr>
                        <a:t>In RE this term we will be learning about some of the key beliefs of Christians. We will look at some of the key beliefs about God and Jesus. We will also look at some of the stories that shows what Christians believe about God.</a:t>
                      </a:r>
                      <a:endParaRPr sz="1050">
                        <a:solidFill>
                          <a:schemeClr val="dk1"/>
                        </a:solidFill>
                        <a:latin typeface="ABeeZee"/>
                        <a:ea typeface="ABeeZee"/>
                        <a:cs typeface="ABeeZee"/>
                        <a:sym typeface="ABeeZee"/>
                      </a:endParaRPr>
                    </a:p>
                  </a:txBody>
                  <a:tcPr marT="72000" marB="72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89325">
                <a:tc>
                  <a:txBody>
                    <a:bodyPr/>
                    <a:lstStyle/>
                    <a:p>
                      <a:pPr indent="0" lvl="0" marL="0" rtl="0" algn="ctr">
                        <a:spcBef>
                          <a:spcPts val="0"/>
                        </a:spcBef>
                        <a:spcAft>
                          <a:spcPts val="0"/>
                        </a:spcAft>
                        <a:buNone/>
                      </a:pPr>
                      <a:r>
                        <a:rPr b="1" lang="en-GB" sz="1200">
                          <a:latin typeface="ABeeZee"/>
                          <a:ea typeface="ABeeZee"/>
                          <a:cs typeface="ABeeZee"/>
                          <a:sym typeface="ABeeZee"/>
                        </a:rPr>
                        <a:t>DT/Art</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50">
                          <a:solidFill>
                            <a:schemeClr val="dk1"/>
                          </a:solidFill>
                          <a:latin typeface="ABeeZee"/>
                          <a:ea typeface="ABeeZee"/>
                          <a:cs typeface="ABeeZee"/>
                          <a:sym typeface="ABeeZee"/>
                        </a:rPr>
                        <a:t>In art we will be exploring drawing different lines by varying control and pressure, e.g. straight, wavy, zig zags, broken, lighter, darker etc. We will </a:t>
                      </a:r>
                      <a:r>
                        <a:rPr lang="en-GB" sz="1050">
                          <a:solidFill>
                            <a:schemeClr val="dk1"/>
                          </a:solidFill>
                          <a:latin typeface="ABeeZee"/>
                          <a:ea typeface="ABeeZee"/>
                          <a:cs typeface="ABeeZee"/>
                          <a:sym typeface="ABeeZee"/>
                        </a:rPr>
                        <a:t>start</a:t>
                      </a:r>
                      <a:r>
                        <a:rPr lang="en-GB" sz="1050">
                          <a:solidFill>
                            <a:schemeClr val="dk1"/>
                          </a:solidFill>
                          <a:latin typeface="ABeeZee"/>
                          <a:ea typeface="ABeeZee"/>
                          <a:cs typeface="ABeeZee"/>
                          <a:sym typeface="ABeeZee"/>
                        </a:rPr>
                        <a:t> </a:t>
                      </a:r>
                      <a:r>
                        <a:rPr lang="en-GB" sz="1050">
                          <a:solidFill>
                            <a:schemeClr val="dk1"/>
                          </a:solidFill>
                          <a:latin typeface="ABeeZee"/>
                          <a:ea typeface="ABeeZee"/>
                          <a:cs typeface="ABeeZee"/>
                          <a:sym typeface="ABeeZee"/>
                        </a:rPr>
                        <a:t>to</a:t>
                      </a:r>
                      <a:r>
                        <a:rPr lang="en-GB" sz="1050">
                          <a:solidFill>
                            <a:schemeClr val="dk1"/>
                          </a:solidFill>
                          <a:latin typeface="ABeeZee"/>
                          <a:ea typeface="ABeeZee"/>
                          <a:cs typeface="ABeeZee"/>
                          <a:sym typeface="ABeeZee"/>
                        </a:rPr>
                        <a:t> notice</a:t>
                      </a:r>
                      <a:r>
                        <a:rPr lang="en-GB" sz="1050">
                          <a:solidFill>
                            <a:schemeClr val="dk1"/>
                          </a:solidFill>
                          <a:latin typeface="ABeeZee"/>
                          <a:ea typeface="ABeeZee"/>
                          <a:cs typeface="ABeeZee"/>
                          <a:sym typeface="ABeeZee"/>
                        </a:rPr>
                        <a:t> 2D shapes within objects and </a:t>
                      </a:r>
                      <a:r>
                        <a:rPr lang="en-GB" sz="1050">
                          <a:solidFill>
                            <a:schemeClr val="dk1"/>
                          </a:solidFill>
                          <a:latin typeface="ABeeZee"/>
                          <a:ea typeface="ABeeZee"/>
                          <a:cs typeface="ABeeZee"/>
                          <a:sym typeface="ABeeZee"/>
                        </a:rPr>
                        <a:t>drawings</a:t>
                      </a:r>
                      <a:r>
                        <a:rPr lang="en-GB" sz="1050">
                          <a:solidFill>
                            <a:schemeClr val="dk1"/>
                          </a:solidFill>
                          <a:latin typeface="ABeeZee"/>
                          <a:ea typeface="ABeeZee"/>
                          <a:cs typeface="ABeeZee"/>
                          <a:sym typeface="ABeeZee"/>
                        </a:rPr>
                        <a:t> and </a:t>
                      </a:r>
                      <a:r>
                        <a:rPr lang="en-GB" sz="1050">
                          <a:solidFill>
                            <a:schemeClr val="dk1"/>
                          </a:solidFill>
                          <a:latin typeface="ABeeZee"/>
                          <a:ea typeface="ABeeZee"/>
                          <a:cs typeface="ABeeZee"/>
                          <a:sym typeface="ABeeZee"/>
                        </a:rPr>
                        <a:t>explore</a:t>
                      </a:r>
                      <a:r>
                        <a:rPr lang="en-GB" sz="1050">
                          <a:solidFill>
                            <a:schemeClr val="dk1"/>
                          </a:solidFill>
                          <a:latin typeface="ABeeZee"/>
                          <a:ea typeface="ABeeZee"/>
                          <a:cs typeface="ABeeZee"/>
                          <a:sym typeface="ABeeZee"/>
                        </a:rPr>
                        <a:t> the work of the artist Paul Klee</a:t>
                      </a:r>
                      <a:endParaRPr sz="1050">
                        <a:solidFill>
                          <a:schemeClr val="dk1"/>
                        </a:solidFill>
                        <a:latin typeface="ABeeZee"/>
                        <a:ea typeface="ABeeZee"/>
                        <a:cs typeface="ABeeZee"/>
                        <a:sym typeface="ABeeZee"/>
                      </a:endParaRPr>
                    </a:p>
                  </a:txBody>
                  <a:tcPr marT="72000" marB="72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53500">
                <a:tc>
                  <a:txBody>
                    <a:bodyPr/>
                    <a:lstStyle/>
                    <a:p>
                      <a:pPr indent="0" lvl="0" marL="0" rtl="0" algn="ctr">
                        <a:spcBef>
                          <a:spcPts val="0"/>
                        </a:spcBef>
                        <a:spcAft>
                          <a:spcPts val="0"/>
                        </a:spcAft>
                        <a:buNone/>
                      </a:pPr>
                      <a:r>
                        <a:rPr b="1" lang="en-GB" sz="1200">
                          <a:latin typeface="ABeeZee"/>
                          <a:ea typeface="ABeeZee"/>
                          <a:cs typeface="ABeeZee"/>
                          <a:sym typeface="ABeeZee"/>
                        </a:rPr>
                        <a:t>P.E.</a:t>
                      </a:r>
                      <a:endParaRPr b="1" sz="1200">
                        <a:latin typeface="ABeeZee"/>
                        <a:ea typeface="ABeeZee"/>
                        <a:cs typeface="ABeeZee"/>
                        <a:sym typeface="ABeeZee"/>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050">
                          <a:solidFill>
                            <a:schemeClr val="dk1"/>
                          </a:solidFill>
                          <a:latin typeface="ABeeZee"/>
                          <a:ea typeface="ABeeZee"/>
                          <a:cs typeface="ABeeZee"/>
                          <a:sym typeface="ABeeZee"/>
                        </a:rPr>
                        <a:t>Our PE will focus on ball skills. We will explore and develop fundamental ball skills such as throwing and catching, rolling and dribbling with both hands and feet. We will develop control and accuracy in our moves.</a:t>
                      </a:r>
                      <a:endParaRPr sz="1050">
                        <a:latin typeface="ABeeZee"/>
                        <a:ea typeface="ABeeZee"/>
                        <a:cs typeface="ABeeZee"/>
                        <a:sym typeface="ABeeZee"/>
                      </a:endParaRPr>
                    </a:p>
                  </a:txBody>
                  <a:tcPr marT="72000" marB="72000"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rotWithShape="1">
          <a:blip r:embed="rId7">
            <a:alphaModFix/>
          </a:blip>
          <a:srcRect b="7398" l="0" r="0" t="0"/>
          <a:stretch/>
        </p:blipFill>
        <p:spPr>
          <a:xfrm>
            <a:off x="5182475" y="990625"/>
            <a:ext cx="563230" cy="687150"/>
          </a:xfrm>
          <a:prstGeom prst="rect">
            <a:avLst/>
          </a:prstGeom>
          <a:noFill/>
          <a:ln>
            <a:noFill/>
          </a:ln>
        </p:spPr>
      </p:pic>
      <p:pic>
        <p:nvPicPr>
          <p:cNvPr id="71" name="Google Shape;71;p14"/>
          <p:cNvPicPr preferRelativeResize="0"/>
          <p:nvPr/>
        </p:nvPicPr>
        <p:blipFill>
          <a:blip r:embed="rId8">
            <a:alphaModFix/>
          </a:blip>
          <a:stretch>
            <a:fillRect/>
          </a:stretch>
        </p:blipFill>
        <p:spPr>
          <a:xfrm>
            <a:off x="5100025" y="2076725"/>
            <a:ext cx="728125" cy="642900"/>
          </a:xfrm>
          <a:prstGeom prst="rect">
            <a:avLst/>
          </a:prstGeom>
          <a:noFill/>
          <a:ln>
            <a:noFill/>
          </a:ln>
        </p:spPr>
      </p:pic>
      <p:pic>
        <p:nvPicPr>
          <p:cNvPr id="72" name="Google Shape;72;p14"/>
          <p:cNvPicPr preferRelativeResize="0"/>
          <p:nvPr/>
        </p:nvPicPr>
        <p:blipFill rotWithShape="1">
          <a:blip r:embed="rId9">
            <a:alphaModFix/>
          </a:blip>
          <a:srcRect b="6985" l="0" r="0" t="0"/>
          <a:stretch/>
        </p:blipFill>
        <p:spPr>
          <a:xfrm>
            <a:off x="5153350" y="3266125"/>
            <a:ext cx="621450" cy="587125"/>
          </a:xfrm>
          <a:prstGeom prst="rect">
            <a:avLst/>
          </a:prstGeom>
          <a:noFill/>
          <a:ln>
            <a:noFill/>
          </a:ln>
        </p:spPr>
      </p:pic>
      <p:pic>
        <p:nvPicPr>
          <p:cNvPr id="73" name="Google Shape;73;p14"/>
          <p:cNvPicPr preferRelativeResize="0"/>
          <p:nvPr/>
        </p:nvPicPr>
        <p:blipFill>
          <a:blip r:embed="rId10">
            <a:alphaModFix/>
          </a:blip>
          <a:stretch>
            <a:fillRect/>
          </a:stretch>
        </p:blipFill>
        <p:spPr>
          <a:xfrm>
            <a:off x="5100022" y="4290651"/>
            <a:ext cx="728125" cy="51539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