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Lst>
  <p:sldSz cy="5143500" cx="9144000"/>
  <p:notesSz cx="6858000" cy="9144000"/>
  <p:embeddedFontLst>
    <p:embeddedFont>
      <p:font typeface="Coming Soon"/>
      <p:regular r:id="rId9"/>
    </p:embeddedFont>
    <p:embeddedFont>
      <p:font typeface="ABeeZee"/>
      <p:regular r:id="rId10"/>
      <p:italic r:id="rId1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D0D92C78-D745-4814-8781-B717A874A206}">
  <a:tblStyle styleId="{D0D92C78-D745-4814-8781-B717A874A206}"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11" Type="http://schemas.openxmlformats.org/officeDocument/2006/relationships/font" Target="fonts/ABeeZee-italic.fntdata"/><Relationship Id="rId10" Type="http://schemas.openxmlformats.org/officeDocument/2006/relationships/font" Target="fonts/ABeeZee-regular.fntdata"/><Relationship Id="rId9" Type="http://schemas.openxmlformats.org/officeDocument/2006/relationships/font" Target="fonts/ComingSoon-regular.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5d56e0407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5d56e0407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5d56e04071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5d56e04071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8.png"/><Relationship Id="rId4" Type="http://schemas.openxmlformats.org/officeDocument/2006/relationships/image" Target="../media/image3.png"/><Relationship Id="rId10" Type="http://schemas.openxmlformats.org/officeDocument/2006/relationships/image" Target="../media/image1.png"/><Relationship Id="rId9" Type="http://schemas.openxmlformats.org/officeDocument/2006/relationships/image" Target="../media/image4.png"/><Relationship Id="rId5" Type="http://schemas.openxmlformats.org/officeDocument/2006/relationships/image" Target="../media/image7.png"/><Relationship Id="rId6" Type="http://schemas.openxmlformats.org/officeDocument/2006/relationships/image" Target="../media/image2.png"/><Relationship Id="rId7" Type="http://schemas.openxmlformats.org/officeDocument/2006/relationships/image" Target="../media/image5.png"/><Relationship Id="rId8"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nvSpPr>
        <p:spPr>
          <a:xfrm>
            <a:off x="495775" y="150750"/>
            <a:ext cx="2980800" cy="56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200">
                <a:latin typeface="Comic Sans MS"/>
                <a:ea typeface="Comic Sans MS"/>
                <a:cs typeface="Comic Sans MS"/>
                <a:sym typeface="Comic Sans MS"/>
              </a:rPr>
              <a:t>Class Curriculum Information</a:t>
            </a:r>
            <a:endParaRPr b="1" sz="2200">
              <a:latin typeface="Comic Sans MS"/>
              <a:ea typeface="Comic Sans MS"/>
              <a:cs typeface="Comic Sans MS"/>
              <a:sym typeface="Comic Sans MS"/>
            </a:endParaRPr>
          </a:p>
        </p:txBody>
      </p:sp>
      <p:sp>
        <p:nvSpPr>
          <p:cNvPr id="55" name="Google Shape;55;p13"/>
          <p:cNvSpPr txBox="1"/>
          <p:nvPr/>
        </p:nvSpPr>
        <p:spPr>
          <a:xfrm>
            <a:off x="392875" y="3964900"/>
            <a:ext cx="3186600" cy="867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Year 2</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Autumn Term 2</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2025/2026</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t/>
            </a:r>
            <a:endParaRPr b="1" sz="1500">
              <a:solidFill>
                <a:schemeClr val="dk1"/>
              </a:solidFill>
              <a:latin typeface="Comic Sans MS"/>
              <a:ea typeface="Comic Sans MS"/>
              <a:cs typeface="Comic Sans MS"/>
              <a:sym typeface="Comic Sans MS"/>
            </a:endParaRPr>
          </a:p>
        </p:txBody>
      </p:sp>
      <p:pic>
        <p:nvPicPr>
          <p:cNvPr id="56" name="Google Shape;56;p13"/>
          <p:cNvPicPr preferRelativeResize="0"/>
          <p:nvPr/>
        </p:nvPicPr>
        <p:blipFill>
          <a:blip r:embed="rId3">
            <a:alphaModFix/>
          </a:blip>
          <a:stretch>
            <a:fillRect/>
          </a:stretch>
        </p:blipFill>
        <p:spPr>
          <a:xfrm>
            <a:off x="808076" y="1469801"/>
            <a:ext cx="2452075" cy="2440600"/>
          </a:xfrm>
          <a:prstGeom prst="rect">
            <a:avLst/>
          </a:prstGeom>
          <a:noFill/>
          <a:ln>
            <a:noFill/>
          </a:ln>
        </p:spPr>
      </p:pic>
      <p:sp>
        <p:nvSpPr>
          <p:cNvPr id="57" name="Google Shape;57;p13"/>
          <p:cNvSpPr txBox="1"/>
          <p:nvPr/>
        </p:nvSpPr>
        <p:spPr>
          <a:xfrm>
            <a:off x="4572000" y="73050"/>
            <a:ext cx="43434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Coming Soon"/>
                <a:ea typeface="Coming Soon"/>
                <a:cs typeface="Coming Soon"/>
                <a:sym typeface="Coming Soon"/>
              </a:rPr>
              <a:t>CLASS NOTICES</a:t>
            </a:r>
            <a:endParaRPr b="1" u="sng">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t/>
            </a:r>
            <a:endParaRPr b="1"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rPr b="1" lang="en-GB" sz="1100">
                <a:solidFill>
                  <a:schemeClr val="dk1"/>
                </a:solidFill>
                <a:latin typeface="Coming Soon"/>
                <a:ea typeface="Coming Soon"/>
                <a:cs typeface="Coming Soon"/>
                <a:sym typeface="Coming Soon"/>
              </a:rPr>
              <a:t>Class Text</a:t>
            </a:r>
            <a:endParaRPr b="1"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rPr lang="en-GB" sz="1100">
                <a:solidFill>
                  <a:schemeClr val="dk1"/>
                </a:solidFill>
                <a:latin typeface="Coming Soon"/>
                <a:ea typeface="Coming Soon"/>
                <a:cs typeface="Coming Soon"/>
                <a:sym typeface="Coming Soon"/>
              </a:rPr>
              <a:t>Our class texts are: ‘Grandad’s secret giant’ by David  and ‘The First Flight’ by katie Wooley</a:t>
            </a:r>
            <a:endParaRPr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rPr lang="en-GB" sz="1100">
                <a:solidFill>
                  <a:schemeClr val="dk1"/>
                </a:solidFill>
                <a:latin typeface="Coming Soon"/>
                <a:ea typeface="Coming Soon"/>
                <a:cs typeface="Coming Soon"/>
                <a:sym typeface="Coming Soon"/>
              </a:rPr>
              <a:t>‘</a:t>
            </a:r>
            <a:r>
              <a:rPr b="1" lang="en-GB" sz="1100">
                <a:solidFill>
                  <a:schemeClr val="dk1"/>
                </a:solidFill>
                <a:latin typeface="Coming Soon"/>
                <a:ea typeface="Coming Soon"/>
                <a:cs typeface="Coming Soon"/>
                <a:sym typeface="Coming Soon"/>
              </a:rPr>
              <a:t>Reading</a:t>
            </a:r>
            <a:endParaRPr b="1"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rPr lang="en-GB" sz="1100">
                <a:solidFill>
                  <a:schemeClr val="dk1"/>
                </a:solidFill>
                <a:latin typeface="Coming Soon"/>
                <a:ea typeface="Coming Soon"/>
                <a:cs typeface="Coming Soon"/>
                <a:sym typeface="Coming Soon"/>
              </a:rPr>
              <a:t>The children will read for at least 10 minutes every day in school and we hope parents will do the same at home. The children will have a levelled reader that will be changed weekly. They will also have a reading for pleasure book that they can change whenever they wish. Both can be commented on in their reading diary.</a:t>
            </a:r>
            <a:endParaRPr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t/>
            </a:r>
            <a:endParaRPr b="1"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rPr b="1" lang="en-GB" sz="1100">
                <a:solidFill>
                  <a:schemeClr val="dk1"/>
                </a:solidFill>
                <a:latin typeface="Coming Soon"/>
                <a:ea typeface="Coming Soon"/>
                <a:cs typeface="Coming Soon"/>
                <a:sym typeface="Coming Soon"/>
              </a:rPr>
              <a:t>PE</a:t>
            </a:r>
            <a:endParaRPr b="1"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rPr lang="en-GB" sz="1100">
                <a:solidFill>
                  <a:schemeClr val="dk1"/>
                </a:solidFill>
                <a:latin typeface="Coming Soon"/>
                <a:ea typeface="Coming Soon"/>
                <a:cs typeface="Coming Soon"/>
                <a:sym typeface="Coming Soon"/>
              </a:rPr>
              <a:t>PE will take place on a </a:t>
            </a:r>
            <a:r>
              <a:rPr b="1" lang="en-GB" sz="1100">
                <a:solidFill>
                  <a:schemeClr val="dk1"/>
                </a:solidFill>
                <a:latin typeface="Coming Soon"/>
                <a:ea typeface="Coming Soon"/>
                <a:cs typeface="Coming Soon"/>
                <a:sym typeface="Coming Soon"/>
              </a:rPr>
              <a:t>Wednesday </a:t>
            </a:r>
            <a:r>
              <a:rPr lang="en-GB" sz="1100">
                <a:solidFill>
                  <a:schemeClr val="dk1"/>
                </a:solidFill>
                <a:latin typeface="Coming Soon"/>
                <a:ea typeface="Coming Soon"/>
                <a:cs typeface="Coming Soon"/>
                <a:sym typeface="Coming Soon"/>
              </a:rPr>
              <a:t>and </a:t>
            </a:r>
            <a:r>
              <a:rPr b="1" lang="en-GB" sz="1100">
                <a:solidFill>
                  <a:schemeClr val="dk1"/>
                </a:solidFill>
                <a:latin typeface="Coming Soon"/>
                <a:ea typeface="Coming Soon"/>
                <a:cs typeface="Coming Soon"/>
                <a:sym typeface="Coming Soon"/>
              </a:rPr>
              <a:t> Friday</a:t>
            </a:r>
            <a:r>
              <a:rPr lang="en-GB" sz="1100">
                <a:solidFill>
                  <a:schemeClr val="dk1"/>
                </a:solidFill>
                <a:latin typeface="Coming Soon"/>
                <a:ea typeface="Coming Soon"/>
                <a:cs typeface="Coming Soon"/>
                <a:sym typeface="Coming Soon"/>
              </a:rPr>
              <a:t>.</a:t>
            </a:r>
            <a:r>
              <a:rPr lang="en-GB" sz="1100">
                <a:solidFill>
                  <a:schemeClr val="dk1"/>
                </a:solidFill>
                <a:latin typeface="Coming Soon"/>
                <a:ea typeface="Coming Soon"/>
                <a:cs typeface="Coming Soon"/>
                <a:sym typeface="Coming Soon"/>
              </a:rPr>
              <a:t> </a:t>
            </a:r>
            <a:endParaRPr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rPr lang="en-GB" sz="1100">
                <a:solidFill>
                  <a:schemeClr val="dk1"/>
                </a:solidFill>
                <a:latin typeface="Coming Soon"/>
                <a:ea typeface="Coming Soon"/>
                <a:cs typeface="Coming Soon"/>
                <a:sym typeface="Coming Soon"/>
              </a:rPr>
              <a:t>Children may come to school in their kit on PE days. They will be wearing this kit outside at lunch and playtimes so please ensure it is weather appropriate. </a:t>
            </a:r>
            <a:endParaRPr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t/>
            </a:r>
            <a:endParaRPr b="1"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rPr b="1" lang="en-GB" sz="1100">
                <a:solidFill>
                  <a:schemeClr val="dk1"/>
                </a:solidFill>
                <a:latin typeface="Coming Soon"/>
                <a:ea typeface="Coming Soon"/>
                <a:cs typeface="Coming Soon"/>
                <a:sym typeface="Coming Soon"/>
              </a:rPr>
              <a:t>Homework</a:t>
            </a:r>
            <a:endParaRPr b="1"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rPr lang="en-GB" sz="1100">
                <a:solidFill>
                  <a:schemeClr val="dk1"/>
                </a:solidFill>
                <a:latin typeface="Coming Soon"/>
                <a:ea typeface="Coming Soon"/>
                <a:cs typeface="Coming Soon"/>
                <a:sym typeface="Coming Soon"/>
              </a:rPr>
              <a:t>Our homework will be sent out every </a:t>
            </a:r>
            <a:r>
              <a:rPr b="1" lang="en-GB" sz="1100">
                <a:solidFill>
                  <a:schemeClr val="dk1"/>
                </a:solidFill>
                <a:latin typeface="Coming Soon"/>
                <a:ea typeface="Coming Soon"/>
                <a:cs typeface="Coming Soon"/>
                <a:sym typeface="Coming Soon"/>
              </a:rPr>
              <a:t>Friday</a:t>
            </a:r>
            <a:r>
              <a:rPr lang="en-GB" sz="1100">
                <a:solidFill>
                  <a:schemeClr val="dk1"/>
                </a:solidFill>
                <a:latin typeface="Coming Soon"/>
                <a:ea typeface="Coming Soon"/>
                <a:cs typeface="Coming Soon"/>
                <a:sym typeface="Coming Soon"/>
              </a:rPr>
              <a:t> returning back into school by the following </a:t>
            </a:r>
            <a:r>
              <a:rPr b="1" lang="en-GB" sz="1100">
                <a:solidFill>
                  <a:schemeClr val="dk1"/>
                </a:solidFill>
                <a:latin typeface="Coming Soon"/>
                <a:ea typeface="Coming Soon"/>
                <a:cs typeface="Coming Soon"/>
                <a:sym typeface="Coming Soon"/>
              </a:rPr>
              <a:t>Wednesday</a:t>
            </a:r>
            <a:r>
              <a:rPr lang="en-GB" sz="1100">
                <a:solidFill>
                  <a:schemeClr val="dk1"/>
                </a:solidFill>
                <a:latin typeface="Coming Soon"/>
                <a:ea typeface="Coming Soon"/>
                <a:cs typeface="Coming Soon"/>
                <a:sym typeface="Coming Soon"/>
              </a:rPr>
              <a:t>. If you have any questions about the homework, please ask.</a:t>
            </a:r>
            <a:endParaRPr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t/>
            </a:r>
            <a:endParaRPr b="1" sz="1100">
              <a:solidFill>
                <a:schemeClr val="dk1"/>
              </a:solidFill>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rPr b="1" lang="en-GB" sz="1100">
                <a:solidFill>
                  <a:schemeClr val="dk1"/>
                </a:solidFill>
                <a:highlight>
                  <a:schemeClr val="lt1"/>
                </a:highlight>
                <a:latin typeface="Coming Soon"/>
                <a:ea typeface="Coming Soon"/>
                <a:cs typeface="Coming Soon"/>
                <a:sym typeface="Coming Soon"/>
              </a:rPr>
              <a:t>Please ensure your child brings in a named water bottle everyday.</a:t>
            </a:r>
            <a:endParaRPr b="1" u="sng">
              <a:highlight>
                <a:schemeClr val="lt1"/>
              </a:highlight>
              <a:latin typeface="Coming Soon"/>
              <a:ea typeface="Coming Soon"/>
              <a:cs typeface="Coming Soon"/>
              <a:sym typeface="Coming Soon"/>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c Sans MS"/>
              <a:ea typeface="Comic Sans MS"/>
              <a:cs typeface="Comic Sans MS"/>
              <a:sym typeface="Comic Sans M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1" name="Shape 61"/>
        <p:cNvGrpSpPr/>
        <p:nvPr/>
      </p:nvGrpSpPr>
      <p:grpSpPr>
        <a:xfrm>
          <a:off x="0" y="0"/>
          <a:ext cx="0" cy="0"/>
          <a:chOff x="0" y="0"/>
          <a:chExt cx="0" cy="0"/>
        </a:xfrm>
      </p:grpSpPr>
      <p:sp>
        <p:nvSpPr>
          <p:cNvPr id="62" name="Google Shape;62;p14"/>
          <p:cNvSpPr txBox="1"/>
          <p:nvPr/>
        </p:nvSpPr>
        <p:spPr>
          <a:xfrm>
            <a:off x="1481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ABeeZee"/>
                <a:ea typeface="ABeeZee"/>
                <a:cs typeface="ABeeZee"/>
                <a:sym typeface="ABeeZee"/>
              </a:rPr>
              <a:t>ENRICHMENT AREAS OF LEARNING</a:t>
            </a:r>
            <a:endParaRPr>
              <a:solidFill>
                <a:schemeClr val="dk1"/>
              </a:solidFill>
              <a:latin typeface="ABeeZee"/>
              <a:ea typeface="ABeeZee"/>
              <a:cs typeface="ABeeZee"/>
              <a:sym typeface="ABeeZee"/>
            </a:endParaRPr>
          </a:p>
          <a:p>
            <a:pPr indent="0" lvl="0" marL="0" rtl="0" algn="l">
              <a:spcBef>
                <a:spcPts val="0"/>
              </a:spcBef>
              <a:spcAft>
                <a:spcPts val="0"/>
              </a:spcAft>
              <a:buNone/>
            </a:pPr>
            <a:r>
              <a:t/>
            </a:r>
            <a:endParaRPr b="1" u="sng">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p:txBody>
      </p:sp>
      <p:sp>
        <p:nvSpPr>
          <p:cNvPr id="63" name="Google Shape;63;p14"/>
          <p:cNvSpPr txBox="1"/>
          <p:nvPr/>
        </p:nvSpPr>
        <p:spPr>
          <a:xfrm>
            <a:off x="47928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ABeeZee"/>
                <a:ea typeface="ABeeZee"/>
                <a:cs typeface="ABeeZee"/>
                <a:sym typeface="ABeeZee"/>
              </a:rPr>
              <a:t>ENRICHMENT AREAS OF LEARNING</a:t>
            </a:r>
            <a:endParaRPr>
              <a:latin typeface="ABeeZee"/>
              <a:ea typeface="ABeeZee"/>
              <a:cs typeface="ABeeZee"/>
              <a:sym typeface="ABeeZee"/>
            </a:endParaRPr>
          </a:p>
        </p:txBody>
      </p:sp>
      <p:graphicFrame>
        <p:nvGraphicFramePr>
          <p:cNvPr id="64" name="Google Shape;64;p14"/>
          <p:cNvGraphicFramePr/>
          <p:nvPr/>
        </p:nvGraphicFramePr>
        <p:xfrm>
          <a:off x="148125" y="411950"/>
          <a:ext cx="3000000" cy="3000000"/>
        </p:xfrm>
        <a:graphic>
          <a:graphicData uri="http://schemas.openxmlformats.org/drawingml/2006/table">
            <a:tbl>
              <a:tblPr>
                <a:noFill/>
                <a:tableStyleId>{D0D92C78-D745-4814-8781-B717A874A206}</a:tableStyleId>
              </a:tblPr>
              <a:tblGrid>
                <a:gridCol w="919125"/>
                <a:gridCol w="3274575"/>
              </a:tblGrid>
              <a:tr h="1045925">
                <a:tc>
                  <a:txBody>
                    <a:bodyPr/>
                    <a:lstStyle/>
                    <a:p>
                      <a:pPr indent="0" lvl="0" marL="0" rtl="0" algn="ctr">
                        <a:spcBef>
                          <a:spcPts val="0"/>
                        </a:spcBef>
                        <a:spcAft>
                          <a:spcPts val="0"/>
                        </a:spcAft>
                        <a:buNone/>
                      </a:pPr>
                      <a:r>
                        <a:rPr b="1" lang="en-GB" sz="1200">
                          <a:latin typeface="ABeeZee"/>
                          <a:ea typeface="ABeeZee"/>
                          <a:cs typeface="ABeeZee"/>
                          <a:sym typeface="ABeeZee"/>
                        </a:rPr>
                        <a:t>English</a:t>
                      </a:r>
                      <a:endParaRPr b="1" sz="1200">
                        <a:latin typeface="ABeeZee"/>
                        <a:ea typeface="ABeeZee"/>
                        <a:cs typeface="ABeeZee"/>
                        <a:sym typeface="ABeeZee"/>
                      </a:endParaRPr>
                    </a:p>
                    <a:p>
                      <a:pPr indent="0" lvl="0" marL="0" rtl="0" algn="ctr">
                        <a:spcBef>
                          <a:spcPts val="0"/>
                        </a:spcBef>
                        <a:spcAft>
                          <a:spcPts val="0"/>
                        </a:spcAft>
                        <a:buNone/>
                      </a:pPr>
                      <a:r>
                        <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spcBef>
                          <a:spcPts val="0"/>
                        </a:spcBef>
                        <a:spcAft>
                          <a:spcPts val="0"/>
                        </a:spcAft>
                        <a:buClr>
                          <a:schemeClr val="dk1"/>
                        </a:buClr>
                        <a:buSzPts val="1100"/>
                        <a:buFont typeface="Arial"/>
                        <a:buNone/>
                      </a:pPr>
                      <a:r>
                        <a:rPr lang="en-GB" sz="1100">
                          <a:solidFill>
                            <a:schemeClr val="dk1"/>
                          </a:solidFill>
                          <a:latin typeface="Coming Soon"/>
                          <a:ea typeface="Coming Soon"/>
                          <a:cs typeface="Coming Soon"/>
                          <a:sym typeface="Coming Soon"/>
                        </a:rPr>
                        <a:t>In reading this term we will be focusing on reinforcing the skills for answering questions linked to the text read.  </a:t>
                      </a:r>
                      <a:endParaRPr sz="1100">
                        <a:solidFill>
                          <a:schemeClr val="dk1"/>
                        </a:solidFill>
                        <a:latin typeface="Coming Soon"/>
                        <a:ea typeface="Coming Soon"/>
                        <a:cs typeface="Coming Soon"/>
                        <a:sym typeface="Coming Soon"/>
                      </a:endParaRPr>
                    </a:p>
                    <a:p>
                      <a:pPr indent="0" lvl="0" marL="0" rtl="0" algn="just">
                        <a:spcBef>
                          <a:spcPts val="0"/>
                        </a:spcBef>
                        <a:spcAft>
                          <a:spcPts val="0"/>
                        </a:spcAft>
                        <a:buClr>
                          <a:schemeClr val="dk1"/>
                        </a:buClr>
                        <a:buSzPts val="1100"/>
                        <a:buFont typeface="Arial"/>
                        <a:buNone/>
                      </a:pPr>
                      <a:r>
                        <a:rPr lang="en-GB" sz="1100">
                          <a:solidFill>
                            <a:schemeClr val="dk1"/>
                          </a:solidFill>
                          <a:latin typeface="Coming Soon"/>
                          <a:ea typeface="Coming Soon"/>
                          <a:cs typeface="Coming Soon"/>
                          <a:sym typeface="Coming Soon"/>
                        </a:rPr>
                        <a:t>Our writing will see us looking at the ingredients of a good sentence and how we can add more details to make it more interesting. </a:t>
                      </a:r>
                      <a:endParaRPr sz="1100">
                        <a:solidFill>
                          <a:schemeClr val="dk1"/>
                        </a:solidFill>
                        <a:latin typeface="Coming Soon"/>
                        <a:ea typeface="Coming Soon"/>
                        <a:cs typeface="Coming Soon"/>
                        <a:sym typeface="Coming Soon"/>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35900">
                <a:tc>
                  <a:txBody>
                    <a:bodyPr/>
                    <a:lstStyle/>
                    <a:p>
                      <a:pPr indent="0" lvl="0" marL="0" rtl="0" algn="ctr">
                        <a:spcBef>
                          <a:spcPts val="0"/>
                        </a:spcBef>
                        <a:spcAft>
                          <a:spcPts val="0"/>
                        </a:spcAft>
                        <a:buNone/>
                      </a:pPr>
                      <a:r>
                        <a:rPr b="1" lang="en-GB" sz="1200">
                          <a:latin typeface="ABeeZee"/>
                          <a:ea typeface="ABeeZee"/>
                          <a:cs typeface="ABeeZee"/>
                          <a:sym typeface="ABeeZee"/>
                        </a:rPr>
                        <a:t>Maths</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spcBef>
                          <a:spcPts val="0"/>
                        </a:spcBef>
                        <a:spcAft>
                          <a:spcPts val="0"/>
                        </a:spcAft>
                        <a:buClr>
                          <a:schemeClr val="dk1"/>
                        </a:buClr>
                        <a:buSzPts val="1100"/>
                        <a:buFont typeface="Arial"/>
                        <a:buNone/>
                      </a:pPr>
                      <a:r>
                        <a:rPr lang="en-GB" sz="1100">
                          <a:solidFill>
                            <a:schemeClr val="dk1"/>
                          </a:solidFill>
                          <a:latin typeface="Coming Soon"/>
                          <a:ea typeface="Coming Soon"/>
                          <a:cs typeface="Coming Soon"/>
                          <a:sym typeface="Coming Soon"/>
                        </a:rPr>
                        <a:t>In Maths we will be developing our adding and subtracting skills using two digit numbers. We will use a range of strategies including partitioning. We will then applying this to everyday reasoning such as exchanging money and problems involving time.</a:t>
                      </a:r>
                      <a:endParaRPr sz="1100">
                        <a:solidFill>
                          <a:schemeClr val="dk1"/>
                        </a:solidFill>
                        <a:latin typeface="Coming Soon"/>
                        <a:ea typeface="Coming Soon"/>
                        <a:cs typeface="Coming Soon"/>
                        <a:sym typeface="Coming Soon"/>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013875">
                <a:tc>
                  <a:txBody>
                    <a:bodyPr/>
                    <a:lstStyle/>
                    <a:p>
                      <a:pPr indent="0" lvl="0" marL="0" rtl="0" algn="ctr">
                        <a:spcBef>
                          <a:spcPts val="0"/>
                        </a:spcBef>
                        <a:spcAft>
                          <a:spcPts val="0"/>
                        </a:spcAft>
                        <a:buNone/>
                      </a:pPr>
                      <a:r>
                        <a:rPr b="1" lang="en-GB" sz="1200">
                          <a:latin typeface="ABeeZee"/>
                          <a:ea typeface="ABeeZee"/>
                          <a:cs typeface="ABeeZee"/>
                          <a:sym typeface="ABeeZee"/>
                        </a:rPr>
                        <a:t>Science</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spcBef>
                          <a:spcPts val="0"/>
                        </a:spcBef>
                        <a:spcAft>
                          <a:spcPts val="0"/>
                        </a:spcAft>
                        <a:buNone/>
                      </a:pPr>
                      <a:r>
                        <a:rPr lang="en-GB" sz="1100">
                          <a:solidFill>
                            <a:schemeClr val="dk1"/>
                          </a:solidFill>
                          <a:latin typeface="Coming Soon"/>
                          <a:ea typeface="Coming Soon"/>
                          <a:cs typeface="Coming Soon"/>
                          <a:sym typeface="Coming Soon"/>
                        </a:rPr>
                        <a:t>During this half term, we will investigate the use of everyday materials.  We will compare the suitability of materials for particular uses and explore how stretching, twisting, bending and squashing can cause some solid objects to change shape.</a:t>
                      </a:r>
                      <a:endParaRPr sz="1100">
                        <a:latin typeface="Coming Soon"/>
                        <a:ea typeface="Coming Soon"/>
                        <a:cs typeface="Coming Soon"/>
                        <a:sym typeface="Coming Soon"/>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878625">
                <a:tc>
                  <a:txBody>
                    <a:bodyPr/>
                    <a:lstStyle/>
                    <a:p>
                      <a:pPr indent="0" lvl="0" marL="0" rtl="0" algn="ctr">
                        <a:spcBef>
                          <a:spcPts val="0"/>
                        </a:spcBef>
                        <a:spcAft>
                          <a:spcPts val="0"/>
                        </a:spcAft>
                        <a:buNone/>
                      </a:pPr>
                      <a:r>
                        <a:rPr b="1" lang="en-GB" sz="1100">
                          <a:latin typeface="ABeeZee"/>
                          <a:ea typeface="ABeeZee"/>
                          <a:cs typeface="ABeeZee"/>
                          <a:sym typeface="ABeeZee"/>
                        </a:rPr>
                        <a:t>Computing</a:t>
                      </a:r>
                      <a:endParaRPr b="1" sz="11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spcBef>
                          <a:spcPts val="0"/>
                        </a:spcBef>
                        <a:spcAft>
                          <a:spcPts val="0"/>
                        </a:spcAft>
                        <a:buNone/>
                      </a:pPr>
                      <a:r>
                        <a:rPr lang="en-GB" sz="1100">
                          <a:latin typeface="Coming Soon"/>
                          <a:ea typeface="Coming Soon"/>
                          <a:cs typeface="Coming Soon"/>
                          <a:sym typeface="Coming Soon"/>
                        </a:rPr>
                        <a:t>We will continue the learning about E-safety and how to stay safe when using technology.  We will be learning about creating media including how to take and edit digital photographs.</a:t>
                      </a:r>
                      <a:endParaRPr sz="1100">
                        <a:latin typeface="Coming Soon"/>
                        <a:ea typeface="Coming Soon"/>
                        <a:cs typeface="Coming Soon"/>
                        <a:sym typeface="Coming Soon"/>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65" name="Google Shape;65;p14"/>
          <p:cNvPicPr preferRelativeResize="0"/>
          <p:nvPr/>
        </p:nvPicPr>
        <p:blipFill>
          <a:blip r:embed="rId3">
            <a:alphaModFix/>
          </a:blip>
          <a:stretch>
            <a:fillRect/>
          </a:stretch>
        </p:blipFill>
        <p:spPr>
          <a:xfrm>
            <a:off x="233150" y="857925"/>
            <a:ext cx="696479" cy="642900"/>
          </a:xfrm>
          <a:prstGeom prst="rect">
            <a:avLst/>
          </a:prstGeom>
          <a:noFill/>
          <a:ln>
            <a:noFill/>
          </a:ln>
        </p:spPr>
      </p:pic>
      <p:pic>
        <p:nvPicPr>
          <p:cNvPr id="66" name="Google Shape;66;p14"/>
          <p:cNvPicPr preferRelativeResize="0"/>
          <p:nvPr/>
        </p:nvPicPr>
        <p:blipFill>
          <a:blip r:embed="rId4">
            <a:alphaModFix/>
          </a:blip>
          <a:stretch>
            <a:fillRect/>
          </a:stretch>
        </p:blipFill>
        <p:spPr>
          <a:xfrm>
            <a:off x="410115" y="1990588"/>
            <a:ext cx="452884" cy="642900"/>
          </a:xfrm>
          <a:prstGeom prst="rect">
            <a:avLst/>
          </a:prstGeom>
          <a:noFill/>
          <a:ln>
            <a:noFill/>
          </a:ln>
        </p:spPr>
      </p:pic>
      <p:pic>
        <p:nvPicPr>
          <p:cNvPr id="67" name="Google Shape;67;p14"/>
          <p:cNvPicPr preferRelativeResize="0"/>
          <p:nvPr/>
        </p:nvPicPr>
        <p:blipFill>
          <a:blip r:embed="rId5">
            <a:alphaModFix/>
          </a:blip>
          <a:stretch>
            <a:fillRect/>
          </a:stretch>
        </p:blipFill>
        <p:spPr>
          <a:xfrm>
            <a:off x="233150" y="3123279"/>
            <a:ext cx="696475" cy="497474"/>
          </a:xfrm>
          <a:prstGeom prst="rect">
            <a:avLst/>
          </a:prstGeom>
          <a:noFill/>
          <a:ln>
            <a:noFill/>
          </a:ln>
        </p:spPr>
      </p:pic>
      <p:pic>
        <p:nvPicPr>
          <p:cNvPr id="68" name="Google Shape;68;p14"/>
          <p:cNvPicPr preferRelativeResize="0"/>
          <p:nvPr/>
        </p:nvPicPr>
        <p:blipFill>
          <a:blip r:embed="rId6">
            <a:alphaModFix/>
          </a:blip>
          <a:stretch>
            <a:fillRect/>
          </a:stretch>
        </p:blipFill>
        <p:spPr>
          <a:xfrm>
            <a:off x="339250" y="4290600"/>
            <a:ext cx="484282" cy="457025"/>
          </a:xfrm>
          <a:prstGeom prst="rect">
            <a:avLst/>
          </a:prstGeom>
          <a:noFill/>
          <a:ln>
            <a:noFill/>
          </a:ln>
        </p:spPr>
      </p:pic>
      <p:graphicFrame>
        <p:nvGraphicFramePr>
          <p:cNvPr id="69" name="Google Shape;69;p14"/>
          <p:cNvGraphicFramePr/>
          <p:nvPr/>
        </p:nvGraphicFramePr>
        <p:xfrm>
          <a:off x="4956250" y="411950"/>
          <a:ext cx="3000000" cy="3000000"/>
        </p:xfrm>
        <a:graphic>
          <a:graphicData uri="http://schemas.openxmlformats.org/drawingml/2006/table">
            <a:tbl>
              <a:tblPr>
                <a:noFill/>
                <a:tableStyleId>{D0D92C78-D745-4814-8781-B717A874A206}</a:tableStyleId>
              </a:tblPr>
              <a:tblGrid>
                <a:gridCol w="899125"/>
                <a:gridCol w="3076000"/>
              </a:tblGrid>
              <a:tr h="1266550">
                <a:tc>
                  <a:txBody>
                    <a:bodyPr/>
                    <a:lstStyle/>
                    <a:p>
                      <a:pPr indent="0" lvl="0" marL="0" rtl="0" algn="ctr">
                        <a:spcBef>
                          <a:spcPts val="0"/>
                        </a:spcBef>
                        <a:spcAft>
                          <a:spcPts val="0"/>
                        </a:spcAft>
                        <a:buNone/>
                      </a:pPr>
                      <a:r>
                        <a:rPr b="1" lang="en-GB" sz="1200">
                          <a:latin typeface="ABeeZee"/>
                          <a:ea typeface="ABeeZee"/>
                          <a:cs typeface="ABeeZee"/>
                          <a:sym typeface="ABeeZee"/>
                        </a:rPr>
                        <a:t>History</a:t>
                      </a:r>
                      <a:endParaRPr b="1" sz="1200">
                        <a:latin typeface="ABeeZee"/>
                        <a:ea typeface="ABeeZee"/>
                        <a:cs typeface="ABeeZee"/>
                        <a:sym typeface="ABeeZee"/>
                      </a:endParaRPr>
                    </a:p>
                    <a:p>
                      <a:pPr indent="0" lvl="0" marL="0" rtl="0" algn="ctr">
                        <a:spcBef>
                          <a:spcPts val="0"/>
                        </a:spcBef>
                        <a:spcAft>
                          <a:spcPts val="0"/>
                        </a:spcAft>
                        <a:buNone/>
                      </a:pPr>
                      <a:r>
                        <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spcBef>
                          <a:spcPts val="0"/>
                        </a:spcBef>
                        <a:spcAft>
                          <a:spcPts val="0"/>
                        </a:spcAft>
                        <a:buNone/>
                      </a:pPr>
                      <a:r>
                        <a:rPr lang="en-GB" sz="1100">
                          <a:latin typeface="Coming Soon"/>
                          <a:ea typeface="Coming Soon"/>
                          <a:cs typeface="Coming Soon"/>
                          <a:sym typeface="Coming Soon"/>
                        </a:rPr>
                        <a:t>Our Historical Enquiry will be based on gathering relevant </a:t>
                      </a:r>
                      <a:r>
                        <a:rPr lang="en-GB" sz="1100">
                          <a:latin typeface="Coming Soon"/>
                          <a:ea typeface="Coming Soon"/>
                          <a:cs typeface="Coming Soon"/>
                          <a:sym typeface="Coming Soon"/>
                        </a:rPr>
                        <a:t>information to find out when and where the first powered flight took place and how the development of aviation industry has impacted everyday life. We will also learn about the significance of the Wright brothers and their achievements.. </a:t>
                      </a:r>
                      <a:endParaRPr i="1" sz="1100">
                        <a:latin typeface="Coming Soon"/>
                        <a:ea typeface="Coming Soon"/>
                        <a:cs typeface="Coming Soon"/>
                        <a:sym typeface="Coming Soon"/>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970600">
                <a:tc>
                  <a:txBody>
                    <a:bodyPr/>
                    <a:lstStyle/>
                    <a:p>
                      <a:pPr indent="0" lvl="0" marL="0" rtl="0" algn="ctr">
                        <a:spcBef>
                          <a:spcPts val="0"/>
                        </a:spcBef>
                        <a:spcAft>
                          <a:spcPts val="0"/>
                        </a:spcAft>
                        <a:buNone/>
                      </a:pPr>
                      <a:r>
                        <a:rPr b="1" lang="en-GB" sz="1200">
                          <a:latin typeface="ABeeZee"/>
                          <a:ea typeface="ABeeZee"/>
                          <a:cs typeface="ABeeZee"/>
                          <a:sym typeface="ABeeZee"/>
                        </a:rPr>
                        <a:t>R.E.</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rPr lang="en-GB" sz="1100">
                          <a:solidFill>
                            <a:schemeClr val="dk1"/>
                          </a:solidFill>
                          <a:latin typeface="Coming Soon"/>
                          <a:ea typeface="Coming Soon"/>
                          <a:cs typeface="Coming Soon"/>
                          <a:sym typeface="Coming Soon"/>
                        </a:rPr>
                        <a:t>In RE this half term, we will be exploring the question ‘Who is a Muslim and what do they believe?’ We will learn how Muslims worship their God and compare this to our </a:t>
                      </a:r>
                      <a:r>
                        <a:rPr lang="en-GB" sz="1100">
                          <a:solidFill>
                            <a:schemeClr val="dk1"/>
                          </a:solidFill>
                          <a:latin typeface="Coming Soon"/>
                          <a:ea typeface="Coming Soon"/>
                          <a:cs typeface="Coming Soon"/>
                          <a:sym typeface="Coming Soon"/>
                        </a:rPr>
                        <a:t>beliefs</a:t>
                      </a:r>
                      <a:r>
                        <a:rPr lang="en-GB" sz="1100">
                          <a:solidFill>
                            <a:schemeClr val="dk1"/>
                          </a:solidFill>
                          <a:latin typeface="Coming Soon"/>
                          <a:ea typeface="Coming Soon"/>
                          <a:cs typeface="Coming Soon"/>
                          <a:sym typeface="Coming Soon"/>
                        </a:rPr>
                        <a:t> </a:t>
                      </a:r>
                      <a:r>
                        <a:rPr lang="en-GB" sz="1100">
                          <a:solidFill>
                            <a:schemeClr val="dk1"/>
                          </a:solidFill>
                          <a:latin typeface="Coming Soon"/>
                          <a:ea typeface="Coming Soon"/>
                          <a:cs typeface="Coming Soon"/>
                          <a:sym typeface="Coming Soon"/>
                        </a:rPr>
                        <a:t>and values</a:t>
                      </a:r>
                      <a:r>
                        <a:rPr lang="en-GB" sz="1100">
                          <a:solidFill>
                            <a:schemeClr val="dk1"/>
                          </a:solidFill>
                          <a:latin typeface="Coming Soon"/>
                          <a:ea typeface="Coming Soon"/>
                          <a:cs typeface="Coming Soon"/>
                          <a:sym typeface="Coming Soon"/>
                        </a:rPr>
                        <a:t>. </a:t>
                      </a:r>
                      <a:endParaRPr sz="1100">
                        <a:solidFill>
                          <a:schemeClr val="dk1"/>
                        </a:solidFill>
                        <a:latin typeface="Coming Soon"/>
                        <a:ea typeface="Coming Soon"/>
                        <a:cs typeface="Coming Soon"/>
                        <a:sym typeface="Coming Soon"/>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983900">
                <a:tc>
                  <a:txBody>
                    <a:bodyPr/>
                    <a:lstStyle/>
                    <a:p>
                      <a:pPr indent="0" lvl="0" marL="0" rtl="0" algn="ctr">
                        <a:spcBef>
                          <a:spcPts val="0"/>
                        </a:spcBef>
                        <a:spcAft>
                          <a:spcPts val="0"/>
                        </a:spcAft>
                        <a:buNone/>
                      </a:pPr>
                      <a:r>
                        <a:rPr b="1" lang="en-GB" sz="1200">
                          <a:latin typeface="ABeeZee"/>
                          <a:ea typeface="ABeeZee"/>
                          <a:cs typeface="ABeeZee"/>
                          <a:sym typeface="ABeeZee"/>
                        </a:rPr>
                        <a:t>ART</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spcBef>
                          <a:spcPts val="0"/>
                        </a:spcBef>
                        <a:spcAft>
                          <a:spcPts val="0"/>
                        </a:spcAft>
                        <a:buNone/>
                      </a:pPr>
                      <a:r>
                        <a:rPr lang="en-GB" sz="1100">
                          <a:solidFill>
                            <a:schemeClr val="dk1"/>
                          </a:solidFill>
                          <a:latin typeface="Coming Soon"/>
                          <a:ea typeface="Coming Soon"/>
                          <a:cs typeface="Coming Soon"/>
                          <a:sym typeface="Coming Soon"/>
                        </a:rPr>
                        <a:t>In Art, we will explore different drawing techniques and develop our tonal shading skills using control and pressure. We will also look at the artwork of Käthe Kollwitz and discuss how she used tone to show details and shadows while only using one </a:t>
                      </a:r>
                      <a:r>
                        <a:rPr lang="en-GB" sz="1100">
                          <a:solidFill>
                            <a:schemeClr val="dk1"/>
                          </a:solidFill>
                          <a:latin typeface="Coming Soon"/>
                          <a:ea typeface="Coming Soon"/>
                          <a:cs typeface="Coming Soon"/>
                          <a:sym typeface="Coming Soon"/>
                        </a:rPr>
                        <a:t>material</a:t>
                      </a:r>
                      <a:r>
                        <a:rPr lang="en-GB" sz="1100">
                          <a:solidFill>
                            <a:schemeClr val="dk1"/>
                          </a:solidFill>
                          <a:latin typeface="Coming Soon"/>
                          <a:ea typeface="Coming Soon"/>
                          <a:cs typeface="Coming Soon"/>
                          <a:sym typeface="Coming Soon"/>
                        </a:rPr>
                        <a:t>.</a:t>
                      </a:r>
                      <a:endParaRPr sz="1100">
                        <a:solidFill>
                          <a:schemeClr val="dk1"/>
                        </a:solidFill>
                        <a:latin typeface="Coming Soon"/>
                        <a:ea typeface="Coming Soon"/>
                        <a:cs typeface="Coming Soon"/>
                        <a:sym typeface="Coming Soon"/>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762775">
                <a:tc>
                  <a:txBody>
                    <a:bodyPr/>
                    <a:lstStyle/>
                    <a:p>
                      <a:pPr indent="0" lvl="0" marL="0" rtl="0" algn="ctr">
                        <a:spcBef>
                          <a:spcPts val="0"/>
                        </a:spcBef>
                        <a:spcAft>
                          <a:spcPts val="0"/>
                        </a:spcAft>
                        <a:buNone/>
                      </a:pPr>
                      <a:r>
                        <a:rPr b="1" lang="en-GB" sz="1200">
                          <a:latin typeface="ABeeZee"/>
                          <a:ea typeface="ABeeZee"/>
                          <a:cs typeface="ABeeZee"/>
                          <a:sym typeface="ABeeZee"/>
                        </a:rPr>
                        <a:t>P.E.</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spcBef>
                          <a:spcPts val="0"/>
                        </a:spcBef>
                        <a:spcAft>
                          <a:spcPts val="0"/>
                        </a:spcAft>
                        <a:buNone/>
                      </a:pPr>
                      <a:r>
                        <a:rPr lang="en-GB" sz="1100">
                          <a:latin typeface="Coming Soon"/>
                          <a:ea typeface="Coming Soon"/>
                          <a:cs typeface="Coming Soon"/>
                          <a:sym typeface="Coming Soon"/>
                        </a:rPr>
                        <a:t>In PE we will be developing our skills the balancing, running and changing direction. We will be taking part in games and learning to work collaboratively.</a:t>
                      </a:r>
                      <a:endParaRPr sz="1100">
                        <a:latin typeface="Coming Soon"/>
                        <a:ea typeface="Coming Soon"/>
                        <a:cs typeface="Coming Soon"/>
                        <a:sym typeface="Coming Soon"/>
                      </a:endParaRPr>
                    </a:p>
                  </a:txBody>
                  <a:tcPr marT="91425"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70" name="Google Shape;70;p14"/>
          <p:cNvPicPr preferRelativeResize="0"/>
          <p:nvPr/>
        </p:nvPicPr>
        <p:blipFill rotWithShape="1">
          <a:blip r:embed="rId7">
            <a:alphaModFix/>
          </a:blip>
          <a:srcRect b="7398" l="0" r="0" t="0"/>
          <a:stretch/>
        </p:blipFill>
        <p:spPr>
          <a:xfrm>
            <a:off x="5141250" y="948299"/>
            <a:ext cx="484274" cy="590837"/>
          </a:xfrm>
          <a:prstGeom prst="rect">
            <a:avLst/>
          </a:prstGeom>
          <a:noFill/>
          <a:ln>
            <a:noFill/>
          </a:ln>
        </p:spPr>
      </p:pic>
      <p:pic>
        <p:nvPicPr>
          <p:cNvPr id="71" name="Google Shape;71;p14"/>
          <p:cNvPicPr preferRelativeResize="0"/>
          <p:nvPr/>
        </p:nvPicPr>
        <p:blipFill>
          <a:blip r:embed="rId8">
            <a:alphaModFix/>
          </a:blip>
          <a:stretch>
            <a:fillRect/>
          </a:stretch>
        </p:blipFill>
        <p:spPr>
          <a:xfrm>
            <a:off x="5141250" y="2199400"/>
            <a:ext cx="563225" cy="560804"/>
          </a:xfrm>
          <a:prstGeom prst="rect">
            <a:avLst/>
          </a:prstGeom>
          <a:noFill/>
          <a:ln>
            <a:noFill/>
          </a:ln>
        </p:spPr>
      </p:pic>
      <p:pic>
        <p:nvPicPr>
          <p:cNvPr id="72" name="Google Shape;72;p14"/>
          <p:cNvPicPr preferRelativeResize="0"/>
          <p:nvPr/>
        </p:nvPicPr>
        <p:blipFill rotWithShape="1">
          <a:blip r:embed="rId9">
            <a:alphaModFix/>
          </a:blip>
          <a:srcRect b="6985" l="0" r="0" t="0"/>
          <a:stretch/>
        </p:blipFill>
        <p:spPr>
          <a:xfrm>
            <a:off x="5141250" y="3402198"/>
            <a:ext cx="563225" cy="532127"/>
          </a:xfrm>
          <a:prstGeom prst="rect">
            <a:avLst/>
          </a:prstGeom>
          <a:noFill/>
          <a:ln>
            <a:noFill/>
          </a:ln>
        </p:spPr>
      </p:pic>
      <p:pic>
        <p:nvPicPr>
          <p:cNvPr id="73" name="Google Shape;73;p14"/>
          <p:cNvPicPr preferRelativeResize="0"/>
          <p:nvPr/>
        </p:nvPicPr>
        <p:blipFill>
          <a:blip r:embed="rId10">
            <a:alphaModFix/>
          </a:blip>
          <a:stretch>
            <a:fillRect/>
          </a:stretch>
        </p:blipFill>
        <p:spPr>
          <a:xfrm>
            <a:off x="5058798" y="4479966"/>
            <a:ext cx="645675" cy="45703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