
<file path=[Content_Types].xml><?xml version="1.0" encoding="utf-8"?>
<Types xmlns="http://schemas.openxmlformats.org/package/2006/content-types">
  <Default ContentType="application/xml" Extension="xml"/>
  <Default ContentType="image/png" Extension="png"/>
  <Default ContentType="application/vnd.openxmlformats-officedocument.obfuscatedFont" Extension="odttf"/>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notesSlide+xml" PartName="/ppt/notesSlides/notesSlide2.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59" r:id="rId5"/>
  </p:sldMasterIdLst>
  <p:notesMasterIdLst>
    <p:notesMasterId r:id="rId6"/>
  </p:notesMasterIdLst>
  <p:sldIdLst>
    <p:sldId id="256" r:id="rId7"/>
    <p:sldId id="257" r:id="rId8"/>
  </p:sldIdLst>
  <p:sldSz cy="51435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AE11CC67-528C-4D83-9F62-5F300EC7D5A3}">
  <a:tblStyle styleId="{AE11CC67-528C-4D83-9F62-5F300EC7D5A3}"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g5d56e04071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g5d56e04071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9" name="Shape 59"/>
        <p:cNvGrpSpPr/>
        <p:nvPr/>
      </p:nvGrpSpPr>
      <p:grpSpPr>
        <a:xfrm>
          <a:off x="0" y="0"/>
          <a:ext cx="0" cy="0"/>
          <a:chOff x="0" y="0"/>
          <a:chExt cx="0" cy="0"/>
        </a:xfrm>
      </p:grpSpPr>
      <p:sp>
        <p:nvSpPr>
          <p:cNvPr id="60" name="Google Shape;60;g5d56e04071_0_5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1" name="Google Shape;61;g5d56e04071_0_5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1.xml"/><Relationship Id="rId3"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notesSlide" Target="../notesSlides/notesSlide2.xml"/><Relationship Id="rId3" Type="http://schemas.openxmlformats.org/officeDocument/2006/relationships/image" Target="../media/image4.png"/><Relationship Id="rId4" Type="http://schemas.openxmlformats.org/officeDocument/2006/relationships/image" Target="../media/image1.png"/><Relationship Id="rId5" Type="http://schemas.openxmlformats.org/officeDocument/2006/relationships/image" Target="../media/image3.png"/><Relationship Id="rId6" Type="http://schemas.openxmlformats.org/officeDocument/2006/relationships/image" Target="../media/image7.png"/><Relationship Id="rId7" Type="http://schemas.openxmlformats.org/officeDocument/2006/relationships/image" Target="../media/image6.png"/><Relationship Id="rId8"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53" name="Shape 53"/>
        <p:cNvGrpSpPr/>
        <p:nvPr/>
      </p:nvGrpSpPr>
      <p:grpSpPr>
        <a:xfrm>
          <a:off x="0" y="0"/>
          <a:ext cx="0" cy="0"/>
          <a:chOff x="0" y="0"/>
          <a:chExt cx="0" cy="0"/>
        </a:xfrm>
      </p:grpSpPr>
      <p:sp>
        <p:nvSpPr>
          <p:cNvPr id="54" name="Google Shape;54;p13"/>
          <p:cNvSpPr txBox="1"/>
          <p:nvPr/>
        </p:nvSpPr>
        <p:spPr>
          <a:xfrm>
            <a:off x="73375" y="-3150"/>
            <a:ext cx="4193700" cy="4997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55" name="Google Shape;55;p13"/>
          <p:cNvSpPr txBox="1"/>
          <p:nvPr/>
        </p:nvSpPr>
        <p:spPr>
          <a:xfrm>
            <a:off x="679825" y="74550"/>
            <a:ext cx="2980800" cy="562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200">
                <a:latin typeface="Comic Sans MS"/>
                <a:ea typeface="Comic Sans MS"/>
                <a:cs typeface="Comic Sans MS"/>
                <a:sym typeface="Comic Sans MS"/>
              </a:rPr>
              <a:t>Class Curriculum Information</a:t>
            </a:r>
            <a:endParaRPr b="1" sz="2200">
              <a:latin typeface="Comic Sans MS"/>
              <a:ea typeface="Comic Sans MS"/>
              <a:cs typeface="Comic Sans MS"/>
              <a:sym typeface="Comic Sans MS"/>
            </a:endParaRPr>
          </a:p>
        </p:txBody>
      </p:sp>
      <p:sp>
        <p:nvSpPr>
          <p:cNvPr id="56" name="Google Shape;56;p13"/>
          <p:cNvSpPr txBox="1"/>
          <p:nvPr/>
        </p:nvSpPr>
        <p:spPr>
          <a:xfrm>
            <a:off x="679825" y="2907200"/>
            <a:ext cx="3186600" cy="867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100">
                <a:solidFill>
                  <a:schemeClr val="dk1"/>
                </a:solidFill>
                <a:latin typeface="Comic Sans MS"/>
                <a:ea typeface="Comic Sans MS"/>
                <a:cs typeface="Comic Sans MS"/>
                <a:sym typeface="Comic Sans MS"/>
              </a:rPr>
              <a:t>Year EYFS</a:t>
            </a:r>
            <a:endParaRPr b="1" sz="21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100">
                <a:solidFill>
                  <a:schemeClr val="dk1"/>
                </a:solidFill>
                <a:latin typeface="Comic Sans MS"/>
                <a:ea typeface="Comic Sans MS"/>
                <a:cs typeface="Comic Sans MS"/>
                <a:sym typeface="Comic Sans MS"/>
              </a:rPr>
              <a:t>Autumn Term 1</a:t>
            </a:r>
            <a:endParaRPr b="1" sz="2100">
              <a:solidFill>
                <a:schemeClr val="dk1"/>
              </a:solidFill>
              <a:latin typeface="Comic Sans MS"/>
              <a:ea typeface="Comic Sans MS"/>
              <a:cs typeface="Comic Sans MS"/>
              <a:sym typeface="Comic Sans MS"/>
            </a:endParaRPr>
          </a:p>
          <a:p>
            <a:pPr indent="0" lvl="0" marL="0" rtl="0" algn="ctr">
              <a:spcBef>
                <a:spcPts val="0"/>
              </a:spcBef>
              <a:spcAft>
                <a:spcPts val="0"/>
              </a:spcAft>
              <a:buNone/>
            </a:pPr>
            <a:r>
              <a:rPr b="1" lang="en-GB" sz="2100">
                <a:solidFill>
                  <a:schemeClr val="dk1"/>
                </a:solidFill>
                <a:latin typeface="Comic Sans MS"/>
                <a:ea typeface="Comic Sans MS"/>
                <a:cs typeface="Comic Sans MS"/>
                <a:sym typeface="Comic Sans MS"/>
              </a:rPr>
              <a:t>2025/2026</a:t>
            </a:r>
            <a:endParaRPr b="1" sz="2100">
              <a:solidFill>
                <a:schemeClr val="dk1"/>
              </a:solidFill>
              <a:latin typeface="Comic Sans MS"/>
              <a:ea typeface="Comic Sans MS"/>
              <a:cs typeface="Comic Sans MS"/>
              <a:sym typeface="Comic Sans MS"/>
            </a:endParaRPr>
          </a:p>
        </p:txBody>
      </p:sp>
      <p:pic>
        <p:nvPicPr>
          <p:cNvPr id="57" name="Google Shape;57;p13"/>
          <p:cNvPicPr preferRelativeResize="0"/>
          <p:nvPr/>
        </p:nvPicPr>
        <p:blipFill>
          <a:blip r:embed="rId3">
            <a:alphaModFix/>
          </a:blip>
          <a:stretch>
            <a:fillRect/>
          </a:stretch>
        </p:blipFill>
        <p:spPr>
          <a:xfrm>
            <a:off x="1368413" y="1132625"/>
            <a:ext cx="1603625" cy="1596075"/>
          </a:xfrm>
          <a:prstGeom prst="rect">
            <a:avLst/>
          </a:prstGeom>
          <a:noFill/>
          <a:ln>
            <a:noFill/>
          </a:ln>
        </p:spPr>
      </p:pic>
      <p:sp>
        <p:nvSpPr>
          <p:cNvPr id="58" name="Google Shape;58;p13"/>
          <p:cNvSpPr txBox="1"/>
          <p:nvPr/>
        </p:nvSpPr>
        <p:spPr>
          <a:xfrm>
            <a:off x="4712075" y="73050"/>
            <a:ext cx="43104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u="sng">
                <a:latin typeface="Comic Sans MS"/>
                <a:ea typeface="Comic Sans MS"/>
                <a:cs typeface="Comic Sans MS"/>
                <a:sym typeface="Comic Sans MS"/>
              </a:rPr>
              <a:t>CLASS NOTICES</a:t>
            </a:r>
            <a:endParaRPr b="1" u="sng">
              <a:latin typeface="Comic Sans MS"/>
              <a:ea typeface="Comic Sans MS"/>
              <a:cs typeface="Comic Sans MS"/>
              <a:sym typeface="Comic Sans MS"/>
            </a:endParaRPr>
          </a:p>
          <a:p>
            <a:pPr indent="0" lvl="0" marL="0" rtl="0" algn="l">
              <a:spcBef>
                <a:spcPts val="0"/>
              </a:spcBef>
              <a:spcAft>
                <a:spcPts val="0"/>
              </a:spcAft>
              <a:buNone/>
            </a:pPr>
            <a:r>
              <a:t/>
            </a:r>
            <a:endParaRPr b="1" sz="800" u="sng">
              <a:latin typeface="Comic Sans MS"/>
              <a:ea typeface="Comic Sans MS"/>
              <a:cs typeface="Comic Sans MS"/>
              <a:sym typeface="Comic Sans MS"/>
            </a:endParaRPr>
          </a:p>
          <a:p>
            <a:pPr indent="0" lvl="0" marL="0" rtl="0" algn="l">
              <a:spcBef>
                <a:spcPts val="0"/>
              </a:spcBef>
              <a:spcAft>
                <a:spcPts val="0"/>
              </a:spcAft>
              <a:buNone/>
            </a:pPr>
            <a:r>
              <a:rPr b="1" lang="en-GB">
                <a:latin typeface="Comic Sans MS"/>
                <a:ea typeface="Comic Sans MS"/>
                <a:cs typeface="Comic Sans MS"/>
                <a:sym typeface="Comic Sans MS"/>
              </a:rPr>
              <a:t>Reading</a:t>
            </a:r>
            <a:endParaRPr>
              <a:latin typeface="Comic Sans MS"/>
              <a:ea typeface="Comic Sans MS"/>
              <a:cs typeface="Comic Sans MS"/>
              <a:sym typeface="Comic Sans MS"/>
            </a:endParaRPr>
          </a:p>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Reading books will be coming home with your child to share with you. They will read to an adult in the classroom everyday and we hope that parents will do the same at home. </a:t>
            </a:r>
            <a:r>
              <a:rPr lang="en-GB" sz="1100">
                <a:latin typeface="Comic Sans MS"/>
                <a:ea typeface="Comic Sans MS"/>
                <a:cs typeface="Comic Sans MS"/>
                <a:sym typeface="Comic Sans MS"/>
              </a:rPr>
              <a:t>Please ensure reading books come back to school on a </a:t>
            </a:r>
            <a:r>
              <a:rPr b="1" lang="en-GB" sz="1100">
                <a:latin typeface="Comic Sans MS"/>
                <a:ea typeface="Comic Sans MS"/>
                <a:cs typeface="Comic Sans MS"/>
                <a:sym typeface="Comic Sans MS"/>
              </a:rPr>
              <a:t>Wednesday </a:t>
            </a:r>
            <a:r>
              <a:rPr lang="en-GB" sz="1100">
                <a:latin typeface="Comic Sans MS"/>
                <a:ea typeface="Comic Sans MS"/>
                <a:cs typeface="Comic Sans MS"/>
                <a:sym typeface="Comic Sans MS"/>
              </a:rPr>
              <a:t>so they can be changed. A new book will be sent home on these days.</a:t>
            </a:r>
            <a:endParaRPr sz="1100">
              <a:latin typeface="Comic Sans MS"/>
              <a:ea typeface="Comic Sans MS"/>
              <a:cs typeface="Comic Sans MS"/>
              <a:sym typeface="Comic Sans MS"/>
            </a:endParaRPr>
          </a:p>
          <a:p>
            <a:pPr indent="0" lvl="0" marL="0" rtl="0" algn="l">
              <a:spcBef>
                <a:spcPts val="0"/>
              </a:spcBef>
              <a:spcAft>
                <a:spcPts val="0"/>
              </a:spcAft>
              <a:buNone/>
            </a:pPr>
            <a:r>
              <a:t/>
            </a:r>
            <a:endParaRPr sz="600">
              <a:latin typeface="Comic Sans MS"/>
              <a:ea typeface="Comic Sans MS"/>
              <a:cs typeface="Comic Sans MS"/>
              <a:sym typeface="Comic Sans MS"/>
            </a:endParaRPr>
          </a:p>
          <a:p>
            <a:pPr indent="0" lvl="0" marL="0" rtl="0" algn="l">
              <a:spcBef>
                <a:spcPts val="0"/>
              </a:spcBef>
              <a:spcAft>
                <a:spcPts val="0"/>
              </a:spcAft>
              <a:buNone/>
            </a:pPr>
            <a:r>
              <a:t/>
            </a:r>
            <a:endParaRPr sz="600">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b="1" lang="en-GB">
                <a:solidFill>
                  <a:schemeClr val="dk1"/>
                </a:solidFill>
                <a:latin typeface="Comic Sans MS"/>
                <a:ea typeface="Comic Sans MS"/>
                <a:cs typeface="Comic Sans MS"/>
                <a:sym typeface="Comic Sans MS"/>
              </a:rPr>
              <a:t>PE</a:t>
            </a:r>
            <a:r>
              <a:rPr lang="en-GB" sz="1100">
                <a:solidFill>
                  <a:schemeClr val="dk1"/>
                </a:solidFill>
                <a:latin typeface="Comic Sans MS"/>
                <a:ea typeface="Comic Sans MS"/>
                <a:cs typeface="Comic Sans MS"/>
                <a:sym typeface="Comic Sans MS"/>
              </a:rPr>
              <a:t>. </a:t>
            </a:r>
            <a:endParaRPr sz="1100">
              <a:solidFill>
                <a:schemeClr val="dk1"/>
              </a:solidFill>
              <a:latin typeface="Comic Sans MS"/>
              <a:ea typeface="Comic Sans MS"/>
              <a:cs typeface="Comic Sans MS"/>
              <a:sym typeface="Comic Sans MS"/>
            </a:endParaRPr>
          </a:p>
          <a:p>
            <a:pPr indent="0" lvl="0" marL="0" rtl="0" algn="l">
              <a:spcBef>
                <a:spcPts val="0"/>
              </a:spcBef>
              <a:spcAft>
                <a:spcPts val="0"/>
              </a:spcAft>
              <a:buNone/>
            </a:pPr>
            <a:r>
              <a:rPr lang="en-GB" sz="1100">
                <a:solidFill>
                  <a:schemeClr val="dk1"/>
                </a:solidFill>
                <a:latin typeface="Comic Sans MS"/>
                <a:ea typeface="Comic Sans MS"/>
                <a:cs typeface="Comic Sans MS"/>
                <a:sym typeface="Comic Sans MS"/>
              </a:rPr>
              <a:t>PE will take place on a </a:t>
            </a:r>
            <a:r>
              <a:rPr b="1" lang="en-GB" sz="1100">
                <a:solidFill>
                  <a:schemeClr val="dk1"/>
                </a:solidFill>
                <a:latin typeface="Comic Sans MS"/>
                <a:ea typeface="Comic Sans MS"/>
                <a:cs typeface="Comic Sans MS"/>
                <a:sym typeface="Comic Sans MS"/>
              </a:rPr>
              <a:t>Tuesday.</a:t>
            </a:r>
            <a:r>
              <a:rPr lang="en-GB" sz="1100">
                <a:solidFill>
                  <a:schemeClr val="dk1"/>
                </a:solidFill>
                <a:latin typeface="Comic Sans MS"/>
                <a:ea typeface="Comic Sans MS"/>
                <a:cs typeface="Comic Sans MS"/>
                <a:sym typeface="Comic Sans MS"/>
              </a:rPr>
              <a:t> Please</a:t>
            </a:r>
            <a:r>
              <a:rPr b="1" lang="en-GB" sz="1100">
                <a:solidFill>
                  <a:schemeClr val="dk1"/>
                </a:solidFill>
                <a:latin typeface="Comic Sans MS"/>
                <a:ea typeface="Comic Sans MS"/>
                <a:cs typeface="Comic Sans MS"/>
                <a:sym typeface="Comic Sans MS"/>
              </a:rPr>
              <a:t> </a:t>
            </a:r>
            <a:r>
              <a:rPr lang="en-GB" sz="1100">
                <a:solidFill>
                  <a:schemeClr val="dk1"/>
                </a:solidFill>
                <a:latin typeface="Comic Sans MS"/>
                <a:ea typeface="Comic Sans MS"/>
                <a:cs typeface="Comic Sans MS"/>
                <a:sym typeface="Comic Sans MS"/>
              </a:rPr>
              <a:t>remember our PE kit is black shorts, leggings or joggers and white t-shirt and trainers.  Children need to come to school in their kit on PE days. </a:t>
            </a:r>
            <a:endParaRPr sz="1100">
              <a:solidFill>
                <a:schemeClr val="dk1"/>
              </a:solidFill>
              <a:highlight>
                <a:srgbClr val="FFFFFF"/>
              </a:highlight>
              <a:latin typeface="Comic Sans MS"/>
              <a:ea typeface="Comic Sans MS"/>
              <a:cs typeface="Comic Sans MS"/>
              <a:sym typeface="Comic Sans MS"/>
            </a:endParaRPr>
          </a:p>
          <a:p>
            <a:pPr indent="0" lvl="0" marL="0" rtl="0" algn="l">
              <a:spcBef>
                <a:spcPts val="0"/>
              </a:spcBef>
              <a:spcAft>
                <a:spcPts val="0"/>
              </a:spcAft>
              <a:buNone/>
            </a:pPr>
            <a:r>
              <a:t/>
            </a:r>
            <a:endParaRPr sz="750">
              <a:solidFill>
                <a:schemeClr val="dk1"/>
              </a:solidFill>
              <a:highlight>
                <a:srgbClr val="FFFFFF"/>
              </a:highlight>
              <a:latin typeface="Comic Sans MS"/>
              <a:ea typeface="Comic Sans MS"/>
              <a:cs typeface="Comic Sans MS"/>
              <a:sym typeface="Comic Sans MS"/>
            </a:endParaRPr>
          </a:p>
          <a:p>
            <a:pPr indent="0" lvl="0" marL="0" rtl="0" algn="l">
              <a:spcBef>
                <a:spcPts val="0"/>
              </a:spcBef>
              <a:spcAft>
                <a:spcPts val="0"/>
              </a:spcAft>
              <a:buNone/>
            </a:pPr>
            <a:r>
              <a:t/>
            </a:r>
            <a:endParaRPr sz="750">
              <a:solidFill>
                <a:schemeClr val="dk1"/>
              </a:solidFill>
              <a:highlight>
                <a:srgbClr val="FFFFFF"/>
              </a:highlight>
              <a:latin typeface="Comic Sans MS"/>
              <a:ea typeface="Comic Sans MS"/>
              <a:cs typeface="Comic Sans MS"/>
              <a:sym typeface="Comic Sans MS"/>
            </a:endParaRPr>
          </a:p>
          <a:p>
            <a:pPr indent="0" lvl="0" marL="0" rtl="0" algn="l">
              <a:spcBef>
                <a:spcPts val="0"/>
              </a:spcBef>
              <a:spcAft>
                <a:spcPts val="0"/>
              </a:spcAft>
              <a:buNone/>
            </a:pPr>
            <a:r>
              <a:rPr b="1" lang="en-GB">
                <a:solidFill>
                  <a:schemeClr val="dk1"/>
                </a:solidFill>
                <a:latin typeface="Comic Sans MS"/>
                <a:ea typeface="Comic Sans MS"/>
                <a:cs typeface="Comic Sans MS"/>
                <a:sym typeface="Comic Sans MS"/>
              </a:rPr>
              <a:t>Homework</a:t>
            </a:r>
            <a:endParaRPr>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highlight>
                  <a:srgbClr val="FFFFFF"/>
                </a:highlight>
                <a:latin typeface="Comic Sans MS"/>
                <a:ea typeface="Comic Sans MS"/>
                <a:cs typeface="Comic Sans MS"/>
                <a:sym typeface="Comic Sans MS"/>
              </a:rPr>
              <a:t>When the children have settled into school we will be introducing letter sounds. These letter sounds will be sent home as homework. This is so the children can practice them at home to reinforce their knowledge and understanding. We will be encouraging the children to apply these letter sounds when reading and writing. </a:t>
            </a:r>
            <a:endParaRPr sz="1100">
              <a:highlight>
                <a:srgbClr val="FFFFFF"/>
              </a:highlight>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t/>
            </a:r>
            <a:endParaRPr b="1">
              <a:solidFill>
                <a:schemeClr val="dk1"/>
              </a:solidFill>
              <a:latin typeface="Comic Sans MS"/>
              <a:ea typeface="Comic Sans MS"/>
              <a:cs typeface="Comic Sans MS"/>
              <a:sym typeface="Comic Sans MS"/>
            </a:endParaRPr>
          </a:p>
          <a:p>
            <a:pPr indent="0" lvl="0" marL="0" rtl="0" algn="l">
              <a:spcBef>
                <a:spcPts val="0"/>
              </a:spcBef>
              <a:spcAft>
                <a:spcPts val="0"/>
              </a:spcAft>
              <a:buClr>
                <a:schemeClr val="dk1"/>
              </a:buClr>
              <a:buSzPts val="1100"/>
              <a:buFont typeface="Arial"/>
              <a:buNone/>
            </a:pPr>
            <a:r>
              <a:rPr lang="en-GB" sz="1100">
                <a:highlight>
                  <a:srgbClr val="FFFFFF"/>
                </a:highlight>
                <a:latin typeface="Comic Sans MS"/>
                <a:ea typeface="Comic Sans MS"/>
                <a:cs typeface="Comic Sans MS"/>
                <a:sym typeface="Comic Sans MS"/>
              </a:rPr>
              <a:t>Please regularly check tapestry for updates and information. </a:t>
            </a:r>
            <a:endParaRPr sz="1100">
              <a:highlight>
                <a:srgbClr val="FFFFFF"/>
              </a:highlight>
              <a:latin typeface="Comic Sans MS"/>
              <a:ea typeface="Comic Sans MS"/>
              <a:cs typeface="Comic Sans MS"/>
              <a:sym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62" name="Shape 62"/>
        <p:cNvGrpSpPr/>
        <p:nvPr/>
      </p:nvGrpSpPr>
      <p:grpSpPr>
        <a:xfrm>
          <a:off x="0" y="0"/>
          <a:ext cx="0" cy="0"/>
          <a:chOff x="0" y="0"/>
          <a:chExt cx="0" cy="0"/>
        </a:xfrm>
      </p:grpSpPr>
      <p:sp>
        <p:nvSpPr>
          <p:cNvPr id="63" name="Google Shape;63;p14"/>
          <p:cNvSpPr txBox="1"/>
          <p:nvPr/>
        </p:nvSpPr>
        <p:spPr>
          <a:xfrm>
            <a:off x="1481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b="1" sz="800" u="sng">
              <a:latin typeface="Comic Sans MS"/>
              <a:ea typeface="Comic Sans MS"/>
              <a:cs typeface="Comic Sans MS"/>
              <a:sym typeface="Comic Sans MS"/>
            </a:endParaRPr>
          </a:p>
          <a:p>
            <a:pPr indent="0" lvl="0" marL="0" rtl="0" algn="l">
              <a:spcBef>
                <a:spcPts val="0"/>
              </a:spcBef>
              <a:spcAft>
                <a:spcPts val="0"/>
              </a:spcAft>
              <a:buNone/>
            </a:pPr>
            <a:r>
              <a:t/>
            </a:r>
            <a:endParaRPr sz="1100">
              <a:solidFill>
                <a:schemeClr val="dk1"/>
              </a:solidFill>
              <a:latin typeface="Comic Sans MS"/>
              <a:ea typeface="Comic Sans MS"/>
              <a:cs typeface="Comic Sans MS"/>
              <a:sym typeface="Comic Sans MS"/>
            </a:endParaRPr>
          </a:p>
        </p:txBody>
      </p:sp>
      <p:sp>
        <p:nvSpPr>
          <p:cNvPr id="64" name="Google Shape;64;p14"/>
          <p:cNvSpPr txBox="1"/>
          <p:nvPr/>
        </p:nvSpPr>
        <p:spPr>
          <a:xfrm>
            <a:off x="4792825" y="73050"/>
            <a:ext cx="4193700" cy="49974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b="1" lang="en-GB" u="sng">
                <a:solidFill>
                  <a:schemeClr val="dk1"/>
                </a:solidFill>
                <a:latin typeface="Comic Sans MS"/>
                <a:ea typeface="Comic Sans MS"/>
                <a:cs typeface="Comic Sans MS"/>
                <a:sym typeface="Comic Sans MS"/>
              </a:rPr>
              <a:t>ENRICHMENT AREAS OF LEARNING</a:t>
            </a:r>
            <a:endParaRPr/>
          </a:p>
        </p:txBody>
      </p:sp>
      <p:graphicFrame>
        <p:nvGraphicFramePr>
          <p:cNvPr id="65" name="Google Shape;65;p14"/>
          <p:cNvGraphicFramePr/>
          <p:nvPr/>
        </p:nvGraphicFramePr>
        <p:xfrm>
          <a:off x="302800" y="411950"/>
          <a:ext cx="3000000" cy="3000000"/>
        </p:xfrm>
        <a:graphic>
          <a:graphicData uri="http://schemas.openxmlformats.org/drawingml/2006/table">
            <a:tbl>
              <a:tblPr>
                <a:noFill/>
                <a:tableStyleId>{AE11CC67-528C-4D83-9F62-5F300EC7D5A3}</a:tableStyleId>
              </a:tblPr>
              <a:tblGrid>
                <a:gridCol w="1060750"/>
                <a:gridCol w="2823600"/>
              </a:tblGrid>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Literacy</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solidFill>
                            <a:schemeClr val="dk1"/>
                          </a:solidFill>
                          <a:highlight>
                            <a:schemeClr val="lt1"/>
                          </a:highlight>
                          <a:latin typeface="Comic Sans MS"/>
                          <a:ea typeface="Comic Sans MS"/>
                          <a:cs typeface="Comic Sans MS"/>
                          <a:sym typeface="Comic Sans MS"/>
                        </a:rPr>
                        <a:t>This term we will start our phonics lessons and focus on writing our names.  Through literacy lessons we will be writing about different things which make us special including birthdays and our family. There is a writing table and book corner and lots of writing opportunities in the outdoor area to encourage the children to read and write independently.    </a:t>
                      </a:r>
                      <a:endParaRPr sz="1100">
                        <a:highlight>
                          <a:srgbClr val="FFFFFF"/>
                        </a:highlight>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38100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Maths</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In this area of learning we will be exploring numbers and will have a number each week which we will focus on. We will be counting objects accurately and matching the total to a number. Wherever possible we will be linking mathematics to our topic, we will be ordering Autumn leaves according to their size and using the correct mathematical language to describe them.  Activities will also be carried out using 2D shapes for example making houses with 2D shapes and learning what their names and properties are.</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6" name="Google Shape;66;p14"/>
          <p:cNvPicPr preferRelativeResize="0"/>
          <p:nvPr/>
        </p:nvPicPr>
        <p:blipFill>
          <a:blip r:embed="rId3">
            <a:alphaModFix/>
          </a:blip>
          <a:stretch>
            <a:fillRect/>
          </a:stretch>
        </p:blipFill>
        <p:spPr>
          <a:xfrm>
            <a:off x="425775" y="824800"/>
            <a:ext cx="696479" cy="642900"/>
          </a:xfrm>
          <a:prstGeom prst="rect">
            <a:avLst/>
          </a:prstGeom>
          <a:noFill/>
          <a:ln>
            <a:noFill/>
          </a:ln>
        </p:spPr>
      </p:pic>
      <p:pic>
        <p:nvPicPr>
          <p:cNvPr id="67" name="Google Shape;67;p14"/>
          <p:cNvPicPr preferRelativeResize="0"/>
          <p:nvPr/>
        </p:nvPicPr>
        <p:blipFill>
          <a:blip r:embed="rId4">
            <a:alphaModFix/>
          </a:blip>
          <a:stretch>
            <a:fillRect/>
          </a:stretch>
        </p:blipFill>
        <p:spPr>
          <a:xfrm>
            <a:off x="547565" y="2693250"/>
            <a:ext cx="452884" cy="642900"/>
          </a:xfrm>
          <a:prstGeom prst="rect">
            <a:avLst/>
          </a:prstGeom>
          <a:noFill/>
          <a:ln>
            <a:noFill/>
          </a:ln>
        </p:spPr>
      </p:pic>
      <p:graphicFrame>
        <p:nvGraphicFramePr>
          <p:cNvPr id="68" name="Google Shape;68;p14"/>
          <p:cNvGraphicFramePr/>
          <p:nvPr/>
        </p:nvGraphicFramePr>
        <p:xfrm>
          <a:off x="4947500" y="411950"/>
          <a:ext cx="3000000" cy="3000000"/>
        </p:xfrm>
        <a:graphic>
          <a:graphicData uri="http://schemas.openxmlformats.org/drawingml/2006/table">
            <a:tbl>
              <a:tblPr>
                <a:noFill/>
                <a:tableStyleId>{AE11CC67-528C-4D83-9F62-5F300EC7D5A3}</a:tableStyleId>
              </a:tblPr>
              <a:tblGrid>
                <a:gridCol w="1060750"/>
                <a:gridCol w="2823600"/>
              </a:tblGrid>
              <a:tr h="1529225">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Forest School</a:t>
                      </a:r>
                      <a:endParaRPr b="1" sz="1200">
                        <a:latin typeface="Comic Sans MS"/>
                        <a:ea typeface="Comic Sans MS"/>
                        <a:cs typeface="Comic Sans MS"/>
                        <a:sym typeface="Comic Sans MS"/>
                      </a:endParaRPr>
                    </a:p>
                    <a:p>
                      <a:pPr indent="0" lvl="0" marL="0" rtl="0" algn="ctr">
                        <a:spcBef>
                          <a:spcPts val="0"/>
                        </a:spcBef>
                        <a:spcAft>
                          <a:spcPts val="0"/>
                        </a:spcAft>
                        <a:buNone/>
                      </a:pPr>
                      <a:r>
                        <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The children will have the opportunity to explore the world around them.  Eyrescroft Forest School is run completely within the school grounds; utilising the ‘wooded area’ to the rear of the school field. Children will have a weekly session. Please could your child bring welly boots in to keep in school.</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09850">
                <a:tc>
                  <a:txBody>
                    <a:bodyPr/>
                    <a:lstStyle/>
                    <a:p>
                      <a:pPr indent="0" lvl="0" marL="0" rtl="0" algn="l">
                        <a:spcBef>
                          <a:spcPts val="0"/>
                        </a:spcBef>
                        <a:spcAft>
                          <a:spcPts val="0"/>
                        </a:spcAft>
                        <a:buNone/>
                      </a:pPr>
                      <a:r>
                        <a:rPr b="1" lang="en-GB" sz="1200">
                          <a:latin typeface="Comic Sans MS"/>
                          <a:ea typeface="Comic Sans MS"/>
                          <a:cs typeface="Comic Sans MS"/>
                          <a:sym typeface="Comic Sans MS"/>
                        </a:rPr>
                        <a:t>    R.E.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highlight>
                            <a:srgbClr val="FFFFFF"/>
                          </a:highlight>
                          <a:latin typeface="Comic Sans MS"/>
                          <a:ea typeface="Comic Sans MS"/>
                          <a:cs typeface="Comic Sans MS"/>
                          <a:sym typeface="Comic Sans MS"/>
                        </a:rPr>
                        <a:t>When looking at celebrations during this topic we will be finding out about different festivals and celebrations, for example Harvest, Diwali and Bonfire Night.</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098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EAD</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During the first half term, the children will have the opportunity to engage in role play, use musical instruments and explore colour.  We will be painting self portraits and using junk modelling.</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r h="1009850">
                <a:tc>
                  <a:txBody>
                    <a:bodyPr/>
                    <a:lstStyle/>
                    <a:p>
                      <a:pPr indent="0" lvl="0" marL="0" rtl="0" algn="ctr">
                        <a:spcBef>
                          <a:spcPts val="0"/>
                        </a:spcBef>
                        <a:spcAft>
                          <a:spcPts val="0"/>
                        </a:spcAft>
                        <a:buNone/>
                      </a:pPr>
                      <a:r>
                        <a:rPr b="1" lang="en-GB" sz="1200">
                          <a:latin typeface="Comic Sans MS"/>
                          <a:ea typeface="Comic Sans MS"/>
                          <a:cs typeface="Comic Sans MS"/>
                          <a:sym typeface="Comic Sans MS"/>
                        </a:rPr>
                        <a:t>P.E.</a:t>
                      </a:r>
                      <a:endParaRPr b="1" sz="12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c>
                  <a:txBody>
                    <a:bodyPr/>
                    <a:lstStyle/>
                    <a:p>
                      <a:pPr indent="0" lvl="0" marL="0" rtl="0" algn="l">
                        <a:spcBef>
                          <a:spcPts val="0"/>
                        </a:spcBef>
                        <a:spcAft>
                          <a:spcPts val="0"/>
                        </a:spcAft>
                        <a:buNone/>
                      </a:pPr>
                      <a:r>
                        <a:rPr lang="en-GB" sz="1100">
                          <a:latin typeface="Comic Sans MS"/>
                          <a:ea typeface="Comic Sans MS"/>
                          <a:cs typeface="Comic Sans MS"/>
                          <a:sym typeface="Comic Sans MS"/>
                        </a:rPr>
                        <a:t>Our PE will focus on listening and following instructions when playing games and working cooperatively. We will also begin to discuss healthy choices.</a:t>
                      </a:r>
                      <a:endParaRPr sz="1100">
                        <a:latin typeface="Comic Sans MS"/>
                        <a:ea typeface="Comic Sans MS"/>
                        <a:cs typeface="Comic Sans MS"/>
                        <a:sym typeface="Comic Sans MS"/>
                      </a:endParaRPr>
                    </a:p>
                  </a:txBody>
                  <a:tcPr marT="91425" marB="91425" marR="91425" marL="91425">
                    <a:lnL cap="flat" cmpd="sng" w="9525">
                      <a:solidFill>
                        <a:srgbClr val="000000"/>
                      </a:solidFill>
                      <a:prstDash val="solid"/>
                      <a:round/>
                      <a:headEnd len="sm" w="sm" type="none"/>
                      <a:tailEnd len="sm" w="sm" type="none"/>
                    </a:lnL>
                    <a:lnR cap="flat" cmpd="sng" w="9525">
                      <a:solidFill>
                        <a:srgbClr val="000000"/>
                      </a:solidFill>
                      <a:prstDash val="solid"/>
                      <a:round/>
                      <a:headEnd len="sm" w="sm" type="none"/>
                      <a:tailEnd len="sm" w="sm" type="none"/>
                    </a:lnR>
                    <a:lnT cap="flat" cmpd="sng" w="9525">
                      <a:solidFill>
                        <a:srgbClr val="000000"/>
                      </a:solidFill>
                      <a:prstDash val="solid"/>
                      <a:round/>
                      <a:headEnd len="sm" w="sm" type="none"/>
                      <a:tailEnd len="sm" w="sm" type="none"/>
                    </a:lnT>
                    <a:lnB cap="flat" cmpd="sng" w="9525">
                      <a:solidFill>
                        <a:srgbClr val="000000"/>
                      </a:solidFill>
                      <a:prstDash val="solid"/>
                      <a:round/>
                      <a:headEnd len="sm" w="sm" type="none"/>
                      <a:tailEnd len="sm" w="sm" type="none"/>
                    </a:lnB>
                  </a:tcPr>
                </a:tc>
              </a:tr>
            </a:tbl>
          </a:graphicData>
        </a:graphic>
      </p:graphicFrame>
      <p:pic>
        <p:nvPicPr>
          <p:cNvPr id="69" name="Google Shape;69;p14"/>
          <p:cNvPicPr preferRelativeResize="0"/>
          <p:nvPr/>
        </p:nvPicPr>
        <p:blipFill>
          <a:blip r:embed="rId5">
            <a:alphaModFix/>
          </a:blip>
          <a:stretch>
            <a:fillRect/>
          </a:stretch>
        </p:blipFill>
        <p:spPr>
          <a:xfrm>
            <a:off x="5100038" y="2304950"/>
            <a:ext cx="728125" cy="533583"/>
          </a:xfrm>
          <a:prstGeom prst="rect">
            <a:avLst/>
          </a:prstGeom>
          <a:noFill/>
          <a:ln>
            <a:noFill/>
          </a:ln>
        </p:spPr>
      </p:pic>
      <p:pic>
        <p:nvPicPr>
          <p:cNvPr id="70" name="Google Shape;70;p14"/>
          <p:cNvPicPr preferRelativeResize="0"/>
          <p:nvPr/>
        </p:nvPicPr>
        <p:blipFill rotWithShape="1">
          <a:blip r:embed="rId6">
            <a:alphaModFix/>
          </a:blip>
          <a:srcRect b="6985" l="0" r="0" t="0"/>
          <a:stretch/>
        </p:blipFill>
        <p:spPr>
          <a:xfrm>
            <a:off x="5166597" y="3336162"/>
            <a:ext cx="595003" cy="562150"/>
          </a:xfrm>
          <a:prstGeom prst="rect">
            <a:avLst/>
          </a:prstGeom>
          <a:noFill/>
          <a:ln>
            <a:noFill/>
          </a:ln>
        </p:spPr>
      </p:pic>
      <p:pic>
        <p:nvPicPr>
          <p:cNvPr id="71" name="Google Shape;71;p14"/>
          <p:cNvPicPr preferRelativeResize="0"/>
          <p:nvPr/>
        </p:nvPicPr>
        <p:blipFill>
          <a:blip r:embed="rId7">
            <a:alphaModFix/>
          </a:blip>
          <a:stretch>
            <a:fillRect/>
          </a:stretch>
        </p:blipFill>
        <p:spPr>
          <a:xfrm>
            <a:off x="5166598" y="4395923"/>
            <a:ext cx="595000" cy="421166"/>
          </a:xfrm>
          <a:prstGeom prst="rect">
            <a:avLst/>
          </a:prstGeom>
          <a:noFill/>
          <a:ln>
            <a:noFill/>
          </a:ln>
        </p:spPr>
      </p:pic>
      <p:pic>
        <p:nvPicPr>
          <p:cNvPr id="72" name="Google Shape;72;p14"/>
          <p:cNvPicPr preferRelativeResize="0"/>
          <p:nvPr/>
        </p:nvPicPr>
        <p:blipFill>
          <a:blip r:embed="rId8">
            <a:alphaModFix/>
          </a:blip>
          <a:stretch>
            <a:fillRect/>
          </a:stretch>
        </p:blipFill>
        <p:spPr>
          <a:xfrm>
            <a:off x="5166592" y="920125"/>
            <a:ext cx="595000" cy="7140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